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sldIdLst>
    <p:sldId id="256" r:id="rId2"/>
    <p:sldId id="258" r:id="rId3"/>
    <p:sldId id="259" r:id="rId4"/>
    <p:sldId id="273" r:id="rId5"/>
    <p:sldId id="262" r:id="rId6"/>
    <p:sldId id="263" r:id="rId7"/>
    <p:sldId id="264" r:id="rId8"/>
    <p:sldId id="257" r:id="rId9"/>
    <p:sldId id="261" r:id="rId10"/>
    <p:sldId id="265" r:id="rId11"/>
    <p:sldId id="260" r:id="rId12"/>
    <p:sldId id="267" r:id="rId13"/>
    <p:sldId id="266" r:id="rId14"/>
    <p:sldId id="269" r:id="rId15"/>
    <p:sldId id="268" r:id="rId16"/>
    <p:sldId id="270" r:id="rId17"/>
    <p:sldId id="271" r:id="rId18"/>
    <p:sldId id="274" r:id="rId19"/>
    <p:sldId id="275" r:id="rId20"/>
    <p:sldId id="272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99"/>
    <a:srgbClr val="0066FF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75" d="100"/>
          <a:sy n="75" d="100"/>
        </p:scale>
        <p:origin x="-36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6D4B9E-2709-4C97-BF9D-20CC3161715F}" type="datetimeFigureOut">
              <a:rPr lang="en-US" smtClean="0"/>
              <a:pPr/>
              <a:t>30/10/2013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765E8-F25B-4F92-AE86-62ACBA7338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6D4B9E-2709-4C97-BF9D-20CC3161715F}" type="datetimeFigureOut">
              <a:rPr lang="en-US" smtClean="0"/>
              <a:pPr/>
              <a:t>30/10/2013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765E8-F25B-4F92-AE86-62ACBA7338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6D4B9E-2709-4C97-BF9D-20CC3161715F}" type="datetimeFigureOut">
              <a:rPr lang="en-US" smtClean="0"/>
              <a:pPr/>
              <a:t>30/10/2013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765E8-F25B-4F92-AE86-62ACBA7338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6D4B9E-2709-4C97-BF9D-20CC3161715F}" type="datetimeFigureOut">
              <a:rPr lang="en-US" smtClean="0"/>
              <a:pPr/>
              <a:t>30/10/2013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765E8-F25B-4F92-AE86-62ACBA7338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6D4B9E-2709-4C97-BF9D-20CC3161715F}" type="datetimeFigureOut">
              <a:rPr lang="en-US" smtClean="0"/>
              <a:pPr/>
              <a:t>30/10/2013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765E8-F25B-4F92-AE86-62ACBA7338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6D4B9E-2709-4C97-BF9D-20CC3161715F}" type="datetimeFigureOut">
              <a:rPr lang="en-US" smtClean="0"/>
              <a:pPr/>
              <a:t>30/10/2013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765E8-F25B-4F92-AE86-62ACBA7338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6D4B9E-2709-4C97-BF9D-20CC3161715F}" type="datetimeFigureOut">
              <a:rPr lang="en-US" smtClean="0"/>
              <a:pPr/>
              <a:t>30/10/2013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765E8-F25B-4F92-AE86-62ACBA7338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6D4B9E-2709-4C97-BF9D-20CC3161715F}" type="datetimeFigureOut">
              <a:rPr lang="en-US" smtClean="0"/>
              <a:pPr/>
              <a:t>30/10/2013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765E8-F25B-4F92-AE86-62ACBA7338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6D4B9E-2709-4C97-BF9D-20CC3161715F}" type="datetimeFigureOut">
              <a:rPr lang="en-US" smtClean="0"/>
              <a:pPr/>
              <a:t>30/10/2013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765E8-F25B-4F92-AE86-62ACBA7338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6D4B9E-2709-4C97-BF9D-20CC3161715F}" type="datetimeFigureOut">
              <a:rPr lang="en-US" smtClean="0"/>
              <a:pPr/>
              <a:t>30/10/2013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765E8-F25B-4F92-AE86-62ACBA7338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6D4B9E-2709-4C97-BF9D-20CC3161715F}" type="datetimeFigureOut">
              <a:rPr lang="en-US" smtClean="0"/>
              <a:pPr/>
              <a:t>30/10/2013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765E8-F25B-4F92-AE86-62ACBA7338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6D4B9E-2709-4C97-BF9D-20CC3161715F}" type="datetimeFigureOut">
              <a:rPr lang="en-US" smtClean="0"/>
              <a:pPr/>
              <a:t>30/10/2013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1765E8-F25B-4F92-AE86-62ACBA73388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381000"/>
            <a:ext cx="4419600" cy="838200"/>
          </a:xfrm>
          <a:blipFill>
            <a:blip r:embed="rId3"/>
            <a:tile tx="0" ty="0" sx="100000" sy="100000" flip="none" algn="tl"/>
          </a:blipFill>
          <a:ln w="38100">
            <a:solidFill>
              <a:srgbClr val="FF0000"/>
            </a:solidFill>
          </a:ln>
        </p:spPr>
        <p:txBody>
          <a:bodyPr>
            <a:normAutofit/>
          </a:bodyPr>
          <a:lstStyle/>
          <a:p>
            <a:pPr algn="l"/>
            <a:r>
              <a:rPr lang="bn-BD" sz="4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সকলকে শুভেচ্ছা</a:t>
            </a:r>
            <a:endParaRPr lang="en-US" sz="48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152400" y="1447800"/>
            <a:ext cx="8229600" cy="762000"/>
          </a:xfrm>
          <a:solidFill>
            <a:schemeClr val="accent5">
              <a:lumMod val="60000"/>
              <a:lumOff val="40000"/>
            </a:schemeClr>
          </a:solidFill>
          <a:ln>
            <a:solidFill>
              <a:srgbClr val="000099"/>
            </a:solidFill>
            <a:prstDash val="sysDash"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>
            <a:normAutofit/>
          </a:bodyPr>
          <a:lstStyle/>
          <a:p>
            <a:r>
              <a:rPr lang="bn-BD" sz="4400" dirty="0" smtClean="0">
                <a:solidFill>
                  <a:srgbClr val="0066FF"/>
                </a:solidFill>
                <a:latin typeface="NikoshBAN" pitchFamily="2" charset="0"/>
                <a:cs typeface="NikoshBAN" pitchFamily="2" charset="0"/>
              </a:rPr>
              <a:t>আশাকরি সকলে ক্লাশে মনোযোগ দিবে</a:t>
            </a:r>
            <a:endParaRPr lang="en-US" sz="4400" dirty="0">
              <a:solidFill>
                <a:srgbClr val="0066FF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 descr="ro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0" y="2590801"/>
            <a:ext cx="7467600" cy="3962399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76200"/>
            <a:ext cx="5410200" cy="1752600"/>
          </a:xfrm>
          <a:solidFill>
            <a:schemeClr val="accent2">
              <a:lumMod val="60000"/>
              <a:lumOff val="40000"/>
            </a:schemeClr>
          </a:solidFill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bn-BD" sz="4000" b="1" cap="none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B050"/>
                </a:solidFill>
                <a:effectLst/>
                <a:latin typeface="NikoshBAN" pitchFamily="2" charset="0"/>
                <a:cs typeface="NikoshBAN" pitchFamily="2" charset="0"/>
              </a:rPr>
              <a:t>শেখ সাবীর আলী</a:t>
            </a:r>
            <a:r>
              <a:rPr lang="bn-BD" b="1" cap="none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B050"/>
                </a:solidFill>
                <a:effectLst/>
                <a:latin typeface="NikoshBAN" pitchFamily="2" charset="0"/>
                <a:cs typeface="NikoshBAN" pitchFamily="2" charset="0"/>
              </a:rPr>
              <a:t/>
            </a:r>
            <a:br>
              <a:rPr lang="bn-BD" b="1" cap="none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B050"/>
                </a:solidFill>
                <a:effectLst/>
                <a:latin typeface="NikoshBAN" pitchFamily="2" charset="0"/>
                <a:cs typeface="NikoshBAN" pitchFamily="2" charset="0"/>
              </a:rPr>
            </a:br>
            <a:r>
              <a:rPr lang="bn-BD" sz="4400" b="1" cap="none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B0F0"/>
                </a:solidFill>
                <a:effectLst/>
                <a:latin typeface="NikoshBAN" pitchFamily="2" charset="0"/>
                <a:cs typeface="NikoshBAN" pitchFamily="2" charset="0"/>
              </a:rPr>
              <a:t>প্রভাষক</a:t>
            </a:r>
            <a:endParaRPr lang="en-US" sz="4400" b="1" cap="none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B0F0"/>
              </a:solidFill>
              <a:effectLst/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30300" y="2286000"/>
            <a:ext cx="2971800" cy="1752600"/>
          </a:xfrm>
          <a:solidFill>
            <a:srgbClr val="92D050"/>
          </a:solidFill>
          <a:ln/>
          <a:scene3d>
            <a:camera prst="isometricOffAxis1Right"/>
            <a:lightRig rig="threePt" dir="t"/>
          </a:scene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bn-BD" sz="2000" dirty="0" smtClean="0">
                <a:latin typeface="NikoshBAN" pitchFamily="2" charset="0"/>
                <a:cs typeface="NikoshBAN" pitchFamily="2" charset="0"/>
              </a:rPr>
              <a:t>বর্ণমালা নিকেতন উচ্চ বিদ্যালয় ও কলেজ</a:t>
            </a:r>
          </a:p>
          <a:p>
            <a:r>
              <a:rPr lang="bn-BD" sz="2000" dirty="0" smtClean="0">
                <a:latin typeface="NikoshBAN" pitchFamily="2" charset="0"/>
                <a:cs typeface="NikoshBAN" pitchFamily="2" charset="0"/>
              </a:rPr>
              <a:t>পার্বতীপুর, দিনাজপুর।</a:t>
            </a:r>
            <a:endParaRPr lang="en-US" sz="2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Content Placeholder 3" descr="SANY249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29200" y="2286000"/>
            <a:ext cx="3352800" cy="4000341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Horizontal Scroll 6"/>
          <p:cNvSpPr/>
          <p:nvPr/>
        </p:nvSpPr>
        <p:spPr>
          <a:xfrm>
            <a:off x="609600" y="152400"/>
            <a:ext cx="6477000" cy="3429000"/>
          </a:xfrm>
          <a:prstGeom prst="horizontalScroll">
            <a:avLst/>
          </a:prstGeom>
          <a:solidFill>
            <a:schemeClr val="accent3"/>
          </a:solidFill>
          <a:ln w="762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600200" y="914400"/>
            <a:ext cx="5181600" cy="2015192"/>
          </a:xfrm>
          <a:prstGeom prst="rect">
            <a:avLst/>
          </a:prstGeom>
          <a:solidFill>
            <a:srgbClr val="FFC000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শ্রেণি: একাদশ</a:t>
            </a:r>
          </a:p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বিষয়: কম্পিউটার শিক্ষা</a:t>
            </a:r>
          </a:p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সময়: ৪৫ মিনিট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 descr="rose-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3678237"/>
            <a:ext cx="8382000" cy="3179763"/>
          </a:xfrm>
          <a:prstGeom prst="rect">
            <a:avLst/>
          </a:prstGeom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4114800" y="3043238"/>
          <a:ext cx="914400" cy="771525"/>
        </p:xfrm>
        <a:graphic>
          <a:graphicData uri="http://schemas.openxmlformats.org/presentationml/2006/ole">
            <p:oleObj spid="_x0000_s1026" name="Packager Shell Object" showAsIcon="1" r:id="rId4" imgW="914400" imgH="771480" progId="Package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ate-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4400" y="381000"/>
            <a:ext cx="3962400" cy="2209800"/>
          </a:xfrm>
          <a:prstGeom prst="rect">
            <a:avLst/>
          </a:prstGeom>
        </p:spPr>
      </p:pic>
      <p:pic>
        <p:nvPicPr>
          <p:cNvPr id="3" name="Picture 2" descr="gate-7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00600" y="3429000"/>
            <a:ext cx="3886200" cy="2057400"/>
          </a:xfrm>
          <a:prstGeom prst="rect">
            <a:avLst/>
          </a:prstGeom>
        </p:spPr>
      </p:pic>
      <p:pic>
        <p:nvPicPr>
          <p:cNvPr id="6" name="Picture 5" descr="gate-3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" y="381000"/>
            <a:ext cx="3657600" cy="2133600"/>
          </a:xfrm>
          <a:prstGeom prst="rect">
            <a:avLst/>
          </a:prstGeom>
        </p:spPr>
      </p:pic>
      <p:pic>
        <p:nvPicPr>
          <p:cNvPr id="7" name="Picture 6" descr="gate-10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1000" y="3429000"/>
            <a:ext cx="3810000" cy="2133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rved Down Ribbon 1"/>
          <p:cNvSpPr/>
          <p:nvPr/>
        </p:nvSpPr>
        <p:spPr>
          <a:xfrm>
            <a:off x="685800" y="381000"/>
            <a:ext cx="7620000" cy="1219200"/>
          </a:xfrm>
          <a:prstGeom prst="ellipseRibbon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200400" y="838200"/>
            <a:ext cx="2438400" cy="58477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পাঠ শিরোনাম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609600" y="2286000"/>
            <a:ext cx="7696200" cy="327660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447800" y="3886200"/>
            <a:ext cx="5791200" cy="830997"/>
          </a:xfrm>
          <a:prstGeom prst="rect">
            <a:avLst/>
          </a:prstGeom>
          <a:solidFill>
            <a:srgbClr val="00B050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অধ্যায়: ডিজিটাল লজিক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47800" y="2590800"/>
            <a:ext cx="5715000" cy="707886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38100"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পাঠ্যসূচী: মৌলিক লজিক গেট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590800" y="312003"/>
            <a:ext cx="3733800" cy="83099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4800" dirty="0" smtClean="0">
                <a:latin typeface="FangSong"/>
                <a:ea typeface="FangSong"/>
                <a:cs typeface="NikoshBAN" pitchFamily="2" charset="0"/>
              </a:rPr>
              <a:t>★</a:t>
            </a:r>
            <a:r>
              <a:rPr lang="bn-BD" sz="4800" dirty="0" smtClean="0">
                <a:latin typeface="FangSong"/>
                <a:ea typeface="FangSong"/>
                <a:cs typeface="NikoshBAN" pitchFamily="2" charset="0"/>
              </a:rPr>
              <a:t> 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শিখনফল</a:t>
            </a:r>
            <a:r>
              <a:rPr lang="bn-BD" sz="4800" dirty="0" smtClean="0">
                <a:latin typeface="FangSong"/>
                <a:ea typeface="FangSong"/>
                <a:cs typeface="NikoshBAN" pitchFamily="2" charset="0"/>
              </a:rPr>
              <a:t> </a:t>
            </a:r>
            <a:r>
              <a:rPr lang="en-US" sz="4800" dirty="0" smtClean="0">
                <a:latin typeface="FangSong"/>
                <a:ea typeface="FangSong"/>
                <a:cs typeface="NikoshBAN" pitchFamily="2" charset="0"/>
              </a:rPr>
              <a:t>★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4800" y="1447800"/>
            <a:ext cx="8534400" cy="1323439"/>
          </a:xfrm>
          <a:prstGeom prst="rect">
            <a:avLst/>
          </a:prstGeom>
          <a:solidFill>
            <a:schemeClr val="accent6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FangSong"/>
                <a:ea typeface="FangSong"/>
                <a:cs typeface="NikoshBAN" pitchFamily="2" charset="0"/>
              </a:rPr>
              <a:t>☆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মৌলিক লজিক গেট কী জানতে ও শিখতে পারবে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28600" y="3178314"/>
            <a:ext cx="8610600" cy="707886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FangSong"/>
                <a:ea typeface="FangSong"/>
                <a:cs typeface="NikoshBAN" pitchFamily="2" charset="0"/>
              </a:rPr>
              <a:t>☆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মৌলিক লজিক গেট কয়টি জানতে ও শিখতে প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া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রবে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28600" y="4343400"/>
            <a:ext cx="8686800" cy="193899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3810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FangSong"/>
                <a:ea typeface="FangSong"/>
                <a:cs typeface="NikoshBAN" pitchFamily="2" charset="0"/>
              </a:rPr>
              <a:t>☆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মৌলিক লজিক গেটগুলোর প্রতীক,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বৈশিষ্ট,লজিক সার্কিট, সমীকরণ ও সত্যকসারণী জানতে ও শিখতে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প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া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রবে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9" grpId="0" animBg="1"/>
      <p:bldP spid="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524000" y="495301"/>
            <a:ext cx="6324600" cy="132343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8100">
            <a:solidFill>
              <a:srgbClr val="0066FF"/>
            </a:solidFill>
          </a:ln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FangSong"/>
                <a:ea typeface="FangSong"/>
                <a:cs typeface="NikoshBAN" pitchFamily="2" charset="0"/>
              </a:rPr>
              <a:t>◇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মৌলিক লজিক গেট তিন প্রকার। যথা-</a:t>
            </a:r>
          </a:p>
        </p:txBody>
      </p:sp>
      <p:sp>
        <p:nvSpPr>
          <p:cNvPr id="6" name="Rectangle 5"/>
          <p:cNvSpPr/>
          <p:nvPr/>
        </p:nvSpPr>
        <p:spPr>
          <a:xfrm>
            <a:off x="1727200" y="3606800"/>
            <a:ext cx="6019800" cy="990600"/>
          </a:xfrm>
          <a:prstGeom prst="rect">
            <a:avLst/>
          </a:prstGeom>
          <a:solidFill>
            <a:srgbClr val="7030A0"/>
          </a:solidFill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60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6000" dirty="0" smtClean="0">
                <a:latin typeface="FangSong"/>
                <a:ea typeface="FangSong"/>
                <a:cs typeface="NikoshBAN" pitchFamily="2" charset="0"/>
              </a:rPr>
              <a:t>◇</a:t>
            </a:r>
            <a:r>
              <a:rPr lang="bn-BD" sz="6000" dirty="0" smtClean="0">
                <a:latin typeface="FangSong"/>
                <a:ea typeface="FangSong"/>
                <a:cs typeface="NikoshBAN" pitchFamily="2" charset="0"/>
              </a:rPr>
              <a:t> </a:t>
            </a:r>
            <a:r>
              <a:rPr lang="en-US" sz="6000" dirty="0" smtClean="0">
                <a:cs typeface="NikoshBAN" pitchFamily="2" charset="0"/>
              </a:rPr>
              <a:t>2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. AND Gate</a:t>
            </a:r>
          </a:p>
          <a:p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816100" y="2133600"/>
            <a:ext cx="5765800" cy="914400"/>
          </a:xfrm>
          <a:prstGeom prst="rect">
            <a:avLst/>
          </a:prstGeom>
          <a:solidFill>
            <a:schemeClr val="bg2">
              <a:lumMod val="50000"/>
            </a:schemeClr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6000" dirty="0" smtClean="0">
                <a:latin typeface="FangSong"/>
                <a:ea typeface="FangSong"/>
                <a:cs typeface="NikoshBAN" pitchFamily="2" charset="0"/>
              </a:rPr>
              <a:t>◇ </a:t>
            </a:r>
            <a:r>
              <a:rPr lang="en-US" sz="6000" dirty="0" smtClean="0">
                <a:cs typeface="NikoshBAN" pitchFamily="2" charset="0"/>
              </a:rPr>
              <a:t>1.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OR Gate</a:t>
            </a:r>
          </a:p>
        </p:txBody>
      </p:sp>
      <p:sp>
        <p:nvSpPr>
          <p:cNvPr id="8" name="Rectangle 7"/>
          <p:cNvSpPr/>
          <p:nvPr/>
        </p:nvSpPr>
        <p:spPr>
          <a:xfrm>
            <a:off x="1739900" y="5156200"/>
            <a:ext cx="6019800" cy="1066800"/>
          </a:xfrm>
          <a:prstGeom prst="rect">
            <a:avLst/>
          </a:prstGeom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6000" dirty="0" smtClean="0">
                <a:latin typeface="FangSong"/>
                <a:ea typeface="FangSong"/>
                <a:cs typeface="NikoshBAN" pitchFamily="2" charset="0"/>
              </a:rPr>
              <a:t>◇ </a:t>
            </a:r>
            <a:r>
              <a:rPr lang="en-US" sz="6000" dirty="0" smtClean="0">
                <a:cs typeface="NikoshBAN" pitchFamily="2" charset="0"/>
              </a:rPr>
              <a:t>3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. NOT Gate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7" grpId="0" animBg="1"/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609600"/>
            <a:ext cx="7543800" cy="707886"/>
          </a:xfrm>
          <a:prstGeom prst="rect">
            <a:avLst/>
          </a:prstGeom>
          <a:solidFill>
            <a:srgbClr val="92D050"/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NikoshBAN" pitchFamily="2" charset="0"/>
                <a:cs typeface="NikoshBAN" pitchFamily="2" charset="0"/>
              </a:rPr>
              <a:t>OR Gate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এর লজিক  সার্কিট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ও সমীকরণ :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Freeform 11"/>
          <p:cNvSpPr/>
          <p:nvPr/>
        </p:nvSpPr>
        <p:spPr>
          <a:xfrm>
            <a:off x="2336800" y="2667000"/>
            <a:ext cx="3683000" cy="1982008"/>
          </a:xfrm>
          <a:custGeom>
            <a:avLst/>
            <a:gdLst>
              <a:gd name="connsiteX0" fmla="*/ 114300 w 2731084"/>
              <a:gd name="connsiteY0" fmla="*/ 165100 h 1982008"/>
              <a:gd name="connsiteX1" fmla="*/ 241300 w 2731084"/>
              <a:gd name="connsiteY1" fmla="*/ 190500 h 1982008"/>
              <a:gd name="connsiteX2" fmla="*/ 355600 w 2731084"/>
              <a:gd name="connsiteY2" fmla="*/ 254000 h 1982008"/>
              <a:gd name="connsiteX3" fmla="*/ 444500 w 2731084"/>
              <a:gd name="connsiteY3" fmla="*/ 317500 h 1982008"/>
              <a:gd name="connsiteX4" fmla="*/ 533400 w 2731084"/>
              <a:gd name="connsiteY4" fmla="*/ 368300 h 1982008"/>
              <a:gd name="connsiteX5" fmla="*/ 558800 w 2731084"/>
              <a:gd name="connsiteY5" fmla="*/ 406400 h 1982008"/>
              <a:gd name="connsiteX6" fmla="*/ 596900 w 2731084"/>
              <a:gd name="connsiteY6" fmla="*/ 419100 h 1982008"/>
              <a:gd name="connsiteX7" fmla="*/ 609600 w 2731084"/>
              <a:gd name="connsiteY7" fmla="*/ 457200 h 1982008"/>
              <a:gd name="connsiteX8" fmla="*/ 660400 w 2731084"/>
              <a:gd name="connsiteY8" fmla="*/ 571500 h 1982008"/>
              <a:gd name="connsiteX9" fmla="*/ 673100 w 2731084"/>
              <a:gd name="connsiteY9" fmla="*/ 622300 h 1982008"/>
              <a:gd name="connsiteX10" fmla="*/ 698500 w 2731084"/>
              <a:gd name="connsiteY10" fmla="*/ 698500 h 1982008"/>
              <a:gd name="connsiteX11" fmla="*/ 711200 w 2731084"/>
              <a:gd name="connsiteY11" fmla="*/ 749300 h 1982008"/>
              <a:gd name="connsiteX12" fmla="*/ 723900 w 2731084"/>
              <a:gd name="connsiteY12" fmla="*/ 787400 h 1982008"/>
              <a:gd name="connsiteX13" fmla="*/ 736600 w 2731084"/>
              <a:gd name="connsiteY13" fmla="*/ 850900 h 1982008"/>
              <a:gd name="connsiteX14" fmla="*/ 723900 w 2731084"/>
              <a:gd name="connsiteY14" fmla="*/ 1295400 h 1982008"/>
              <a:gd name="connsiteX15" fmla="*/ 698500 w 2731084"/>
              <a:gd name="connsiteY15" fmla="*/ 1371600 h 1982008"/>
              <a:gd name="connsiteX16" fmla="*/ 685800 w 2731084"/>
              <a:gd name="connsiteY16" fmla="*/ 1409700 h 1982008"/>
              <a:gd name="connsiteX17" fmla="*/ 647700 w 2731084"/>
              <a:gd name="connsiteY17" fmla="*/ 1460500 h 1982008"/>
              <a:gd name="connsiteX18" fmla="*/ 635000 w 2731084"/>
              <a:gd name="connsiteY18" fmla="*/ 1498600 h 1982008"/>
              <a:gd name="connsiteX19" fmla="*/ 571500 w 2731084"/>
              <a:gd name="connsiteY19" fmla="*/ 1574800 h 1982008"/>
              <a:gd name="connsiteX20" fmla="*/ 533400 w 2731084"/>
              <a:gd name="connsiteY20" fmla="*/ 1651000 h 1982008"/>
              <a:gd name="connsiteX21" fmla="*/ 495300 w 2731084"/>
              <a:gd name="connsiteY21" fmla="*/ 1676400 h 1982008"/>
              <a:gd name="connsiteX22" fmla="*/ 431800 w 2731084"/>
              <a:gd name="connsiteY22" fmla="*/ 1739900 h 1982008"/>
              <a:gd name="connsiteX23" fmla="*/ 406400 w 2731084"/>
              <a:gd name="connsiteY23" fmla="*/ 1778000 h 1982008"/>
              <a:gd name="connsiteX24" fmla="*/ 368300 w 2731084"/>
              <a:gd name="connsiteY24" fmla="*/ 1803400 h 1982008"/>
              <a:gd name="connsiteX25" fmla="*/ 317500 w 2731084"/>
              <a:gd name="connsiteY25" fmla="*/ 1841500 h 1982008"/>
              <a:gd name="connsiteX26" fmla="*/ 241300 w 2731084"/>
              <a:gd name="connsiteY26" fmla="*/ 1892300 h 1982008"/>
              <a:gd name="connsiteX27" fmla="*/ 203200 w 2731084"/>
              <a:gd name="connsiteY27" fmla="*/ 1917700 h 1982008"/>
              <a:gd name="connsiteX28" fmla="*/ 165100 w 2731084"/>
              <a:gd name="connsiteY28" fmla="*/ 1930400 h 1982008"/>
              <a:gd name="connsiteX29" fmla="*/ 215900 w 2731084"/>
              <a:gd name="connsiteY29" fmla="*/ 1943100 h 1982008"/>
              <a:gd name="connsiteX30" fmla="*/ 292100 w 2731084"/>
              <a:gd name="connsiteY30" fmla="*/ 1968500 h 1982008"/>
              <a:gd name="connsiteX31" fmla="*/ 381000 w 2731084"/>
              <a:gd name="connsiteY31" fmla="*/ 1981200 h 1982008"/>
              <a:gd name="connsiteX32" fmla="*/ 800100 w 2731084"/>
              <a:gd name="connsiteY32" fmla="*/ 1955800 h 1982008"/>
              <a:gd name="connsiteX33" fmla="*/ 889000 w 2731084"/>
              <a:gd name="connsiteY33" fmla="*/ 1930400 h 1982008"/>
              <a:gd name="connsiteX34" fmla="*/ 939800 w 2731084"/>
              <a:gd name="connsiteY34" fmla="*/ 1917700 h 1982008"/>
              <a:gd name="connsiteX35" fmla="*/ 1016000 w 2731084"/>
              <a:gd name="connsiteY35" fmla="*/ 1892300 h 1982008"/>
              <a:gd name="connsiteX36" fmla="*/ 1054100 w 2731084"/>
              <a:gd name="connsiteY36" fmla="*/ 1879600 h 1982008"/>
              <a:gd name="connsiteX37" fmla="*/ 1092200 w 2731084"/>
              <a:gd name="connsiteY37" fmla="*/ 1854200 h 1982008"/>
              <a:gd name="connsiteX38" fmla="*/ 1143000 w 2731084"/>
              <a:gd name="connsiteY38" fmla="*/ 1841500 h 1982008"/>
              <a:gd name="connsiteX39" fmla="*/ 1244600 w 2731084"/>
              <a:gd name="connsiteY39" fmla="*/ 1790700 h 1982008"/>
              <a:gd name="connsiteX40" fmla="*/ 1371600 w 2731084"/>
              <a:gd name="connsiteY40" fmla="*/ 1765300 h 1982008"/>
              <a:gd name="connsiteX41" fmla="*/ 1422400 w 2731084"/>
              <a:gd name="connsiteY41" fmla="*/ 1752600 h 1982008"/>
              <a:gd name="connsiteX42" fmla="*/ 1511300 w 2731084"/>
              <a:gd name="connsiteY42" fmla="*/ 1714500 h 1982008"/>
              <a:gd name="connsiteX43" fmla="*/ 1612900 w 2731084"/>
              <a:gd name="connsiteY43" fmla="*/ 1651000 h 1982008"/>
              <a:gd name="connsiteX44" fmla="*/ 1651000 w 2731084"/>
              <a:gd name="connsiteY44" fmla="*/ 1625600 h 1982008"/>
              <a:gd name="connsiteX45" fmla="*/ 1689100 w 2731084"/>
              <a:gd name="connsiteY45" fmla="*/ 1612900 h 1982008"/>
              <a:gd name="connsiteX46" fmla="*/ 1765300 w 2731084"/>
              <a:gd name="connsiteY46" fmla="*/ 1562100 h 1982008"/>
              <a:gd name="connsiteX47" fmla="*/ 1854200 w 2731084"/>
              <a:gd name="connsiteY47" fmla="*/ 1511300 h 1982008"/>
              <a:gd name="connsiteX48" fmla="*/ 1905000 w 2731084"/>
              <a:gd name="connsiteY48" fmla="*/ 1485900 h 1982008"/>
              <a:gd name="connsiteX49" fmla="*/ 2057400 w 2731084"/>
              <a:gd name="connsiteY49" fmla="*/ 1358900 h 1982008"/>
              <a:gd name="connsiteX50" fmla="*/ 2095500 w 2731084"/>
              <a:gd name="connsiteY50" fmla="*/ 1333500 h 1982008"/>
              <a:gd name="connsiteX51" fmla="*/ 2159000 w 2731084"/>
              <a:gd name="connsiteY51" fmla="*/ 1257300 h 1982008"/>
              <a:gd name="connsiteX52" fmla="*/ 2298700 w 2731084"/>
              <a:gd name="connsiteY52" fmla="*/ 1130300 h 1982008"/>
              <a:gd name="connsiteX53" fmla="*/ 2336800 w 2731084"/>
              <a:gd name="connsiteY53" fmla="*/ 1079500 h 1982008"/>
              <a:gd name="connsiteX54" fmla="*/ 2413000 w 2731084"/>
              <a:gd name="connsiteY54" fmla="*/ 1003300 h 1982008"/>
              <a:gd name="connsiteX55" fmla="*/ 2514600 w 2731084"/>
              <a:gd name="connsiteY55" fmla="*/ 889000 h 1982008"/>
              <a:gd name="connsiteX56" fmla="*/ 2552700 w 2731084"/>
              <a:gd name="connsiteY56" fmla="*/ 850900 h 1982008"/>
              <a:gd name="connsiteX57" fmla="*/ 2603500 w 2731084"/>
              <a:gd name="connsiteY57" fmla="*/ 774700 h 1982008"/>
              <a:gd name="connsiteX58" fmla="*/ 2679700 w 2731084"/>
              <a:gd name="connsiteY58" fmla="*/ 749300 h 1982008"/>
              <a:gd name="connsiteX59" fmla="*/ 2717800 w 2731084"/>
              <a:gd name="connsiteY59" fmla="*/ 736600 h 1982008"/>
              <a:gd name="connsiteX60" fmla="*/ 2616200 w 2731084"/>
              <a:gd name="connsiteY60" fmla="*/ 749300 h 1982008"/>
              <a:gd name="connsiteX61" fmla="*/ 2578100 w 2731084"/>
              <a:gd name="connsiteY61" fmla="*/ 762000 h 1982008"/>
              <a:gd name="connsiteX62" fmla="*/ 2514600 w 2731084"/>
              <a:gd name="connsiteY62" fmla="*/ 698500 h 1982008"/>
              <a:gd name="connsiteX63" fmla="*/ 2501900 w 2731084"/>
              <a:gd name="connsiteY63" fmla="*/ 660400 h 1982008"/>
              <a:gd name="connsiteX64" fmla="*/ 2476500 w 2731084"/>
              <a:gd name="connsiteY64" fmla="*/ 622300 h 1982008"/>
              <a:gd name="connsiteX65" fmla="*/ 2438400 w 2731084"/>
              <a:gd name="connsiteY65" fmla="*/ 546100 h 1982008"/>
              <a:gd name="connsiteX66" fmla="*/ 2400300 w 2731084"/>
              <a:gd name="connsiteY66" fmla="*/ 520700 h 1982008"/>
              <a:gd name="connsiteX67" fmla="*/ 2349500 w 2731084"/>
              <a:gd name="connsiteY67" fmla="*/ 457200 h 1982008"/>
              <a:gd name="connsiteX68" fmla="*/ 2286000 w 2731084"/>
              <a:gd name="connsiteY68" fmla="*/ 393700 h 1982008"/>
              <a:gd name="connsiteX69" fmla="*/ 2260600 w 2731084"/>
              <a:gd name="connsiteY69" fmla="*/ 355600 h 1982008"/>
              <a:gd name="connsiteX70" fmla="*/ 2171700 w 2731084"/>
              <a:gd name="connsiteY70" fmla="*/ 317500 h 1982008"/>
              <a:gd name="connsiteX71" fmla="*/ 2095500 w 2731084"/>
              <a:gd name="connsiteY71" fmla="*/ 266700 h 1982008"/>
              <a:gd name="connsiteX72" fmla="*/ 2019300 w 2731084"/>
              <a:gd name="connsiteY72" fmla="*/ 228600 h 1982008"/>
              <a:gd name="connsiteX73" fmla="*/ 1930400 w 2731084"/>
              <a:gd name="connsiteY73" fmla="*/ 203200 h 1982008"/>
              <a:gd name="connsiteX74" fmla="*/ 1854200 w 2731084"/>
              <a:gd name="connsiteY74" fmla="*/ 177800 h 1982008"/>
              <a:gd name="connsiteX75" fmla="*/ 1816100 w 2731084"/>
              <a:gd name="connsiteY75" fmla="*/ 152400 h 1982008"/>
              <a:gd name="connsiteX76" fmla="*/ 1689100 w 2731084"/>
              <a:gd name="connsiteY76" fmla="*/ 127000 h 1982008"/>
              <a:gd name="connsiteX77" fmla="*/ 1651000 w 2731084"/>
              <a:gd name="connsiteY77" fmla="*/ 114300 h 1982008"/>
              <a:gd name="connsiteX78" fmla="*/ 1511300 w 2731084"/>
              <a:gd name="connsiteY78" fmla="*/ 88900 h 1982008"/>
              <a:gd name="connsiteX79" fmla="*/ 1460500 w 2731084"/>
              <a:gd name="connsiteY79" fmla="*/ 76200 h 1982008"/>
              <a:gd name="connsiteX80" fmla="*/ 1371600 w 2731084"/>
              <a:gd name="connsiteY80" fmla="*/ 63500 h 1982008"/>
              <a:gd name="connsiteX81" fmla="*/ 1308100 w 2731084"/>
              <a:gd name="connsiteY81" fmla="*/ 50800 h 1982008"/>
              <a:gd name="connsiteX82" fmla="*/ 1155700 w 2731084"/>
              <a:gd name="connsiteY82" fmla="*/ 38100 h 1982008"/>
              <a:gd name="connsiteX83" fmla="*/ 1066800 w 2731084"/>
              <a:gd name="connsiteY83" fmla="*/ 25400 h 1982008"/>
              <a:gd name="connsiteX84" fmla="*/ 1016000 w 2731084"/>
              <a:gd name="connsiteY84" fmla="*/ 12700 h 1982008"/>
              <a:gd name="connsiteX85" fmla="*/ 838200 w 2731084"/>
              <a:gd name="connsiteY85" fmla="*/ 0 h 1982008"/>
              <a:gd name="connsiteX86" fmla="*/ 215900 w 2731084"/>
              <a:gd name="connsiteY86" fmla="*/ 12700 h 1982008"/>
              <a:gd name="connsiteX87" fmla="*/ 139700 w 2731084"/>
              <a:gd name="connsiteY87" fmla="*/ 38100 h 1982008"/>
              <a:gd name="connsiteX88" fmla="*/ 76200 w 2731084"/>
              <a:gd name="connsiteY88" fmla="*/ 101600 h 1982008"/>
              <a:gd name="connsiteX89" fmla="*/ 0 w 2731084"/>
              <a:gd name="connsiteY89" fmla="*/ 152400 h 1982008"/>
              <a:gd name="connsiteX90" fmla="*/ 114300 w 2731084"/>
              <a:gd name="connsiteY90" fmla="*/ 165100 h 1982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2731084" h="1982008">
                <a:moveTo>
                  <a:pt x="114300" y="165100"/>
                </a:moveTo>
                <a:cubicBezTo>
                  <a:pt x="154517" y="171450"/>
                  <a:pt x="222355" y="181027"/>
                  <a:pt x="241300" y="190500"/>
                </a:cubicBezTo>
                <a:cubicBezTo>
                  <a:pt x="415977" y="277839"/>
                  <a:pt x="250239" y="218880"/>
                  <a:pt x="355600" y="254000"/>
                </a:cubicBezTo>
                <a:cubicBezTo>
                  <a:pt x="377406" y="270355"/>
                  <a:pt x="418501" y="302644"/>
                  <a:pt x="444500" y="317500"/>
                </a:cubicBezTo>
                <a:cubicBezTo>
                  <a:pt x="557291" y="381952"/>
                  <a:pt x="440575" y="306417"/>
                  <a:pt x="533400" y="368300"/>
                </a:cubicBezTo>
                <a:cubicBezTo>
                  <a:pt x="541867" y="381000"/>
                  <a:pt x="546881" y="396865"/>
                  <a:pt x="558800" y="406400"/>
                </a:cubicBezTo>
                <a:cubicBezTo>
                  <a:pt x="569253" y="414763"/>
                  <a:pt x="587434" y="409634"/>
                  <a:pt x="596900" y="419100"/>
                </a:cubicBezTo>
                <a:cubicBezTo>
                  <a:pt x="606366" y="428566"/>
                  <a:pt x="603613" y="445226"/>
                  <a:pt x="609600" y="457200"/>
                </a:cubicBezTo>
                <a:cubicBezTo>
                  <a:pt x="651298" y="540597"/>
                  <a:pt x="627635" y="440441"/>
                  <a:pt x="660400" y="571500"/>
                </a:cubicBezTo>
                <a:cubicBezTo>
                  <a:pt x="664633" y="588433"/>
                  <a:pt x="668084" y="605582"/>
                  <a:pt x="673100" y="622300"/>
                </a:cubicBezTo>
                <a:cubicBezTo>
                  <a:pt x="680793" y="647945"/>
                  <a:pt x="692006" y="672525"/>
                  <a:pt x="698500" y="698500"/>
                </a:cubicBezTo>
                <a:cubicBezTo>
                  <a:pt x="702733" y="715433"/>
                  <a:pt x="706405" y="732517"/>
                  <a:pt x="711200" y="749300"/>
                </a:cubicBezTo>
                <a:cubicBezTo>
                  <a:pt x="714878" y="762172"/>
                  <a:pt x="720653" y="774413"/>
                  <a:pt x="723900" y="787400"/>
                </a:cubicBezTo>
                <a:cubicBezTo>
                  <a:pt x="729135" y="808341"/>
                  <a:pt x="732367" y="829733"/>
                  <a:pt x="736600" y="850900"/>
                </a:cubicBezTo>
                <a:cubicBezTo>
                  <a:pt x="732367" y="999067"/>
                  <a:pt x="734717" y="1147568"/>
                  <a:pt x="723900" y="1295400"/>
                </a:cubicBezTo>
                <a:cubicBezTo>
                  <a:pt x="721946" y="1322103"/>
                  <a:pt x="706967" y="1346200"/>
                  <a:pt x="698500" y="1371600"/>
                </a:cubicBezTo>
                <a:cubicBezTo>
                  <a:pt x="694267" y="1384300"/>
                  <a:pt x="693832" y="1398990"/>
                  <a:pt x="685800" y="1409700"/>
                </a:cubicBezTo>
                <a:lnTo>
                  <a:pt x="647700" y="1460500"/>
                </a:lnTo>
                <a:cubicBezTo>
                  <a:pt x="643467" y="1473200"/>
                  <a:pt x="640987" y="1486626"/>
                  <a:pt x="635000" y="1498600"/>
                </a:cubicBezTo>
                <a:cubicBezTo>
                  <a:pt x="617319" y="1533963"/>
                  <a:pt x="599587" y="1546713"/>
                  <a:pt x="571500" y="1574800"/>
                </a:cubicBezTo>
                <a:cubicBezTo>
                  <a:pt x="561171" y="1605788"/>
                  <a:pt x="558019" y="1626381"/>
                  <a:pt x="533400" y="1651000"/>
                </a:cubicBezTo>
                <a:cubicBezTo>
                  <a:pt x="522607" y="1661793"/>
                  <a:pt x="508000" y="1667933"/>
                  <a:pt x="495300" y="1676400"/>
                </a:cubicBezTo>
                <a:cubicBezTo>
                  <a:pt x="427567" y="1778000"/>
                  <a:pt x="516467" y="1655233"/>
                  <a:pt x="431800" y="1739900"/>
                </a:cubicBezTo>
                <a:cubicBezTo>
                  <a:pt x="421007" y="1750693"/>
                  <a:pt x="417193" y="1767207"/>
                  <a:pt x="406400" y="1778000"/>
                </a:cubicBezTo>
                <a:cubicBezTo>
                  <a:pt x="395607" y="1788793"/>
                  <a:pt x="380720" y="1794528"/>
                  <a:pt x="368300" y="1803400"/>
                </a:cubicBezTo>
                <a:cubicBezTo>
                  <a:pt x="351076" y="1815703"/>
                  <a:pt x="334840" y="1829362"/>
                  <a:pt x="317500" y="1841500"/>
                </a:cubicBezTo>
                <a:cubicBezTo>
                  <a:pt x="292491" y="1859006"/>
                  <a:pt x="266700" y="1875367"/>
                  <a:pt x="241300" y="1892300"/>
                </a:cubicBezTo>
                <a:cubicBezTo>
                  <a:pt x="228600" y="1900767"/>
                  <a:pt x="217680" y="1912873"/>
                  <a:pt x="203200" y="1917700"/>
                </a:cubicBezTo>
                <a:lnTo>
                  <a:pt x="165100" y="1930400"/>
                </a:lnTo>
                <a:cubicBezTo>
                  <a:pt x="182033" y="1934633"/>
                  <a:pt x="199182" y="1938084"/>
                  <a:pt x="215900" y="1943100"/>
                </a:cubicBezTo>
                <a:cubicBezTo>
                  <a:pt x="241545" y="1950793"/>
                  <a:pt x="265595" y="1964714"/>
                  <a:pt x="292100" y="1968500"/>
                </a:cubicBezTo>
                <a:lnTo>
                  <a:pt x="381000" y="1981200"/>
                </a:lnTo>
                <a:cubicBezTo>
                  <a:pt x="543161" y="1974963"/>
                  <a:pt x="655955" y="1982008"/>
                  <a:pt x="800100" y="1955800"/>
                </a:cubicBezTo>
                <a:cubicBezTo>
                  <a:pt x="854691" y="1945874"/>
                  <a:pt x="841395" y="1944002"/>
                  <a:pt x="889000" y="1930400"/>
                </a:cubicBezTo>
                <a:cubicBezTo>
                  <a:pt x="905783" y="1925605"/>
                  <a:pt x="923082" y="1922716"/>
                  <a:pt x="939800" y="1917700"/>
                </a:cubicBezTo>
                <a:cubicBezTo>
                  <a:pt x="965445" y="1910007"/>
                  <a:pt x="990600" y="1900767"/>
                  <a:pt x="1016000" y="1892300"/>
                </a:cubicBezTo>
                <a:cubicBezTo>
                  <a:pt x="1028700" y="1888067"/>
                  <a:pt x="1042961" y="1887026"/>
                  <a:pt x="1054100" y="1879600"/>
                </a:cubicBezTo>
                <a:cubicBezTo>
                  <a:pt x="1066800" y="1871133"/>
                  <a:pt x="1078171" y="1860213"/>
                  <a:pt x="1092200" y="1854200"/>
                </a:cubicBezTo>
                <a:cubicBezTo>
                  <a:pt x="1108243" y="1847324"/>
                  <a:pt x="1126888" y="1848213"/>
                  <a:pt x="1143000" y="1841500"/>
                </a:cubicBezTo>
                <a:cubicBezTo>
                  <a:pt x="1177951" y="1826937"/>
                  <a:pt x="1208679" y="1802674"/>
                  <a:pt x="1244600" y="1790700"/>
                </a:cubicBezTo>
                <a:cubicBezTo>
                  <a:pt x="1322845" y="1764618"/>
                  <a:pt x="1243180" y="1788649"/>
                  <a:pt x="1371600" y="1765300"/>
                </a:cubicBezTo>
                <a:cubicBezTo>
                  <a:pt x="1388773" y="1762178"/>
                  <a:pt x="1405617" y="1757395"/>
                  <a:pt x="1422400" y="1752600"/>
                </a:cubicBezTo>
                <a:cubicBezTo>
                  <a:pt x="1457062" y="1742696"/>
                  <a:pt x="1478788" y="1733465"/>
                  <a:pt x="1511300" y="1714500"/>
                </a:cubicBezTo>
                <a:cubicBezTo>
                  <a:pt x="1545797" y="1694377"/>
                  <a:pt x="1579670" y="1673153"/>
                  <a:pt x="1612900" y="1651000"/>
                </a:cubicBezTo>
                <a:cubicBezTo>
                  <a:pt x="1625600" y="1642533"/>
                  <a:pt x="1637348" y="1632426"/>
                  <a:pt x="1651000" y="1625600"/>
                </a:cubicBezTo>
                <a:cubicBezTo>
                  <a:pt x="1662974" y="1619613"/>
                  <a:pt x="1677398" y="1619401"/>
                  <a:pt x="1689100" y="1612900"/>
                </a:cubicBezTo>
                <a:cubicBezTo>
                  <a:pt x="1715785" y="1598075"/>
                  <a:pt x="1737996" y="1575752"/>
                  <a:pt x="1765300" y="1562100"/>
                </a:cubicBezTo>
                <a:cubicBezTo>
                  <a:pt x="1918813" y="1485343"/>
                  <a:pt x="1728544" y="1583103"/>
                  <a:pt x="1854200" y="1511300"/>
                </a:cubicBezTo>
                <a:cubicBezTo>
                  <a:pt x="1870638" y="1501907"/>
                  <a:pt x="1890217" y="1497727"/>
                  <a:pt x="1905000" y="1485900"/>
                </a:cubicBezTo>
                <a:cubicBezTo>
                  <a:pt x="2149465" y="1290328"/>
                  <a:pt x="1826659" y="1512727"/>
                  <a:pt x="2057400" y="1358900"/>
                </a:cubicBezTo>
                <a:lnTo>
                  <a:pt x="2095500" y="1333500"/>
                </a:lnTo>
                <a:cubicBezTo>
                  <a:pt x="2121629" y="1294306"/>
                  <a:pt x="2120972" y="1289895"/>
                  <a:pt x="2159000" y="1257300"/>
                </a:cubicBezTo>
                <a:cubicBezTo>
                  <a:pt x="2225577" y="1200234"/>
                  <a:pt x="2229974" y="1221934"/>
                  <a:pt x="2298700" y="1130300"/>
                </a:cubicBezTo>
                <a:cubicBezTo>
                  <a:pt x="2311400" y="1113367"/>
                  <a:pt x="2322640" y="1095233"/>
                  <a:pt x="2336800" y="1079500"/>
                </a:cubicBezTo>
                <a:cubicBezTo>
                  <a:pt x="2360830" y="1052800"/>
                  <a:pt x="2393075" y="1033188"/>
                  <a:pt x="2413000" y="1003300"/>
                </a:cubicBezTo>
                <a:cubicBezTo>
                  <a:pt x="2458325" y="935312"/>
                  <a:pt x="2427607" y="975993"/>
                  <a:pt x="2514600" y="889000"/>
                </a:cubicBezTo>
                <a:cubicBezTo>
                  <a:pt x="2527300" y="876300"/>
                  <a:pt x="2542737" y="865844"/>
                  <a:pt x="2552700" y="850900"/>
                </a:cubicBezTo>
                <a:cubicBezTo>
                  <a:pt x="2569633" y="825500"/>
                  <a:pt x="2574540" y="784353"/>
                  <a:pt x="2603500" y="774700"/>
                </a:cubicBezTo>
                <a:lnTo>
                  <a:pt x="2679700" y="749300"/>
                </a:lnTo>
                <a:cubicBezTo>
                  <a:pt x="2692400" y="745067"/>
                  <a:pt x="2731084" y="734940"/>
                  <a:pt x="2717800" y="736600"/>
                </a:cubicBezTo>
                <a:lnTo>
                  <a:pt x="2616200" y="749300"/>
                </a:lnTo>
                <a:cubicBezTo>
                  <a:pt x="2603500" y="753533"/>
                  <a:pt x="2591305" y="764201"/>
                  <a:pt x="2578100" y="762000"/>
                </a:cubicBezTo>
                <a:cubicBezTo>
                  <a:pt x="2550391" y="757382"/>
                  <a:pt x="2525376" y="720052"/>
                  <a:pt x="2514600" y="698500"/>
                </a:cubicBezTo>
                <a:cubicBezTo>
                  <a:pt x="2508613" y="686526"/>
                  <a:pt x="2507887" y="672374"/>
                  <a:pt x="2501900" y="660400"/>
                </a:cubicBezTo>
                <a:cubicBezTo>
                  <a:pt x="2495074" y="646748"/>
                  <a:pt x="2483326" y="635952"/>
                  <a:pt x="2476500" y="622300"/>
                </a:cubicBezTo>
                <a:cubicBezTo>
                  <a:pt x="2455842" y="580983"/>
                  <a:pt x="2474796" y="582496"/>
                  <a:pt x="2438400" y="546100"/>
                </a:cubicBezTo>
                <a:cubicBezTo>
                  <a:pt x="2427607" y="535307"/>
                  <a:pt x="2413000" y="529167"/>
                  <a:pt x="2400300" y="520700"/>
                </a:cubicBezTo>
                <a:cubicBezTo>
                  <a:pt x="2375576" y="446527"/>
                  <a:pt x="2406945" y="514645"/>
                  <a:pt x="2349500" y="457200"/>
                </a:cubicBezTo>
                <a:cubicBezTo>
                  <a:pt x="2264833" y="372533"/>
                  <a:pt x="2387600" y="461433"/>
                  <a:pt x="2286000" y="393700"/>
                </a:cubicBezTo>
                <a:cubicBezTo>
                  <a:pt x="2277533" y="381000"/>
                  <a:pt x="2272326" y="365371"/>
                  <a:pt x="2260600" y="355600"/>
                </a:cubicBezTo>
                <a:cubicBezTo>
                  <a:pt x="2209730" y="313208"/>
                  <a:pt x="2219344" y="343969"/>
                  <a:pt x="2171700" y="317500"/>
                </a:cubicBezTo>
                <a:cubicBezTo>
                  <a:pt x="2145015" y="302675"/>
                  <a:pt x="2124460" y="276353"/>
                  <a:pt x="2095500" y="266700"/>
                </a:cubicBezTo>
                <a:cubicBezTo>
                  <a:pt x="1999735" y="234778"/>
                  <a:pt x="2117777" y="277839"/>
                  <a:pt x="2019300" y="228600"/>
                </a:cubicBezTo>
                <a:cubicBezTo>
                  <a:pt x="1997960" y="217930"/>
                  <a:pt x="1950745" y="209304"/>
                  <a:pt x="1930400" y="203200"/>
                </a:cubicBezTo>
                <a:cubicBezTo>
                  <a:pt x="1904755" y="195507"/>
                  <a:pt x="1876477" y="192652"/>
                  <a:pt x="1854200" y="177800"/>
                </a:cubicBezTo>
                <a:cubicBezTo>
                  <a:pt x="1841500" y="169333"/>
                  <a:pt x="1830689" y="156889"/>
                  <a:pt x="1816100" y="152400"/>
                </a:cubicBezTo>
                <a:cubicBezTo>
                  <a:pt x="1774837" y="139704"/>
                  <a:pt x="1730056" y="140652"/>
                  <a:pt x="1689100" y="127000"/>
                </a:cubicBezTo>
                <a:cubicBezTo>
                  <a:pt x="1676400" y="122767"/>
                  <a:pt x="1663987" y="117547"/>
                  <a:pt x="1651000" y="114300"/>
                </a:cubicBezTo>
                <a:cubicBezTo>
                  <a:pt x="1596517" y="100679"/>
                  <a:pt x="1567914" y="100223"/>
                  <a:pt x="1511300" y="88900"/>
                </a:cubicBezTo>
                <a:cubicBezTo>
                  <a:pt x="1494184" y="85477"/>
                  <a:pt x="1477673" y="79322"/>
                  <a:pt x="1460500" y="76200"/>
                </a:cubicBezTo>
                <a:cubicBezTo>
                  <a:pt x="1431049" y="70845"/>
                  <a:pt x="1401127" y="68421"/>
                  <a:pt x="1371600" y="63500"/>
                </a:cubicBezTo>
                <a:cubicBezTo>
                  <a:pt x="1350308" y="59951"/>
                  <a:pt x="1329538" y="53322"/>
                  <a:pt x="1308100" y="50800"/>
                </a:cubicBezTo>
                <a:cubicBezTo>
                  <a:pt x="1257473" y="44844"/>
                  <a:pt x="1206396" y="43436"/>
                  <a:pt x="1155700" y="38100"/>
                </a:cubicBezTo>
                <a:cubicBezTo>
                  <a:pt x="1125930" y="34966"/>
                  <a:pt x="1096251" y="30755"/>
                  <a:pt x="1066800" y="25400"/>
                </a:cubicBezTo>
                <a:cubicBezTo>
                  <a:pt x="1049627" y="22278"/>
                  <a:pt x="1033348" y="14628"/>
                  <a:pt x="1016000" y="12700"/>
                </a:cubicBezTo>
                <a:cubicBezTo>
                  <a:pt x="956946" y="6138"/>
                  <a:pt x="897467" y="4233"/>
                  <a:pt x="838200" y="0"/>
                </a:cubicBezTo>
                <a:cubicBezTo>
                  <a:pt x="630767" y="4233"/>
                  <a:pt x="423069" y="1400"/>
                  <a:pt x="215900" y="12700"/>
                </a:cubicBezTo>
                <a:cubicBezTo>
                  <a:pt x="189166" y="14158"/>
                  <a:pt x="139700" y="38100"/>
                  <a:pt x="139700" y="38100"/>
                </a:cubicBezTo>
                <a:cubicBezTo>
                  <a:pt x="93133" y="107950"/>
                  <a:pt x="139700" y="48683"/>
                  <a:pt x="76200" y="101600"/>
                </a:cubicBezTo>
                <a:cubicBezTo>
                  <a:pt x="12779" y="154451"/>
                  <a:pt x="66957" y="130081"/>
                  <a:pt x="0" y="152400"/>
                </a:cubicBezTo>
                <a:cubicBezTo>
                  <a:pt x="62756" y="194238"/>
                  <a:pt x="74083" y="158750"/>
                  <a:pt x="114300" y="165100"/>
                </a:cubicBezTo>
                <a:close/>
              </a:path>
            </a:pathLst>
          </a:custGeom>
          <a:solidFill>
            <a:srgbClr val="92D05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5816600" y="3352800"/>
            <a:ext cx="1981200" cy="152400"/>
          </a:xfrm>
          <a:prstGeom prst="rect">
            <a:avLst/>
          </a:prstGeom>
          <a:solidFill>
            <a:srgbClr val="92D05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0" name="Group 9"/>
          <p:cNvGrpSpPr/>
          <p:nvPr/>
        </p:nvGrpSpPr>
        <p:grpSpPr>
          <a:xfrm>
            <a:off x="1244600" y="3124200"/>
            <a:ext cx="1981200" cy="1066800"/>
            <a:chOff x="1244600" y="3124200"/>
            <a:chExt cx="1981200" cy="1066800"/>
          </a:xfrm>
        </p:grpSpPr>
        <p:sp>
          <p:nvSpPr>
            <p:cNvPr id="15" name="Rectangle 14"/>
            <p:cNvSpPr/>
            <p:nvPr/>
          </p:nvSpPr>
          <p:spPr>
            <a:xfrm>
              <a:off x="1244600" y="3124200"/>
              <a:ext cx="1981200" cy="152400"/>
            </a:xfrm>
            <a:prstGeom prst="rect">
              <a:avLst/>
            </a:prstGeom>
            <a:solidFill>
              <a:srgbClr val="92D050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1244600" y="4038600"/>
              <a:ext cx="1981200" cy="152400"/>
            </a:xfrm>
            <a:prstGeom prst="rect">
              <a:avLst/>
            </a:prstGeom>
            <a:solidFill>
              <a:srgbClr val="92D050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6134100" y="2501900"/>
            <a:ext cx="1574800" cy="646331"/>
          </a:xfrm>
          <a:prstGeom prst="rect">
            <a:avLst/>
          </a:prstGeom>
          <a:solidFill>
            <a:srgbClr val="92D050"/>
          </a:solidFill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Y=A+B</a:t>
            </a:r>
            <a:endParaRPr lang="en-US" sz="3600" dirty="0"/>
          </a:p>
        </p:txBody>
      </p:sp>
      <p:sp>
        <p:nvSpPr>
          <p:cNvPr id="8" name="TextBox 7"/>
          <p:cNvSpPr txBox="1"/>
          <p:nvPr/>
        </p:nvSpPr>
        <p:spPr>
          <a:xfrm>
            <a:off x="635000" y="2921000"/>
            <a:ext cx="457200" cy="523220"/>
          </a:xfrm>
          <a:prstGeom prst="rect">
            <a:avLst/>
          </a:prstGeom>
          <a:solidFill>
            <a:srgbClr val="92D050"/>
          </a:solidFill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A</a:t>
            </a:r>
            <a:endParaRPr lang="en-US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635000" y="3848100"/>
            <a:ext cx="457200" cy="523220"/>
          </a:xfrm>
          <a:prstGeom prst="rect">
            <a:avLst/>
          </a:prstGeom>
          <a:solidFill>
            <a:srgbClr val="92D050"/>
          </a:solidFill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B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2" grpId="0" animBg="1"/>
      <p:bldP spid="13" grpId="0" animBg="1"/>
      <p:bldP spid="11" grpId="0" animBg="1"/>
      <p:bldP spid="8" grpId="0" animBg="1"/>
      <p:bldP spid="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533400"/>
            <a:ext cx="4724400" cy="707886"/>
          </a:xfrm>
          <a:prstGeom prst="rect">
            <a:avLst/>
          </a:prstGeom>
          <a:solidFill>
            <a:srgbClr val="FFC000"/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FangSong"/>
                <a:ea typeface="FangSong"/>
                <a:cs typeface="NikoshBAN" pitchFamily="2" charset="0"/>
              </a:rPr>
              <a:t>*</a:t>
            </a:r>
            <a:r>
              <a:rPr lang="bn-BD" sz="4000" dirty="0" smtClean="0">
                <a:latin typeface="FangSong"/>
                <a:ea typeface="FangSong"/>
                <a:cs typeface="NikoshBAN" pitchFamily="2" charset="0"/>
              </a:rPr>
              <a:t> </a:t>
            </a:r>
            <a:r>
              <a:rPr lang="en-US" sz="4000" dirty="0" smtClean="0">
                <a:cs typeface="NikoshBAN" pitchFamily="2" charset="0"/>
              </a:rPr>
              <a:t>OR Gate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বৈশিষ্ট :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38200" y="2133600"/>
            <a:ext cx="5334000" cy="1323439"/>
          </a:xfrm>
          <a:prstGeom prst="rect">
            <a:avLst/>
          </a:prstGeom>
          <a:solidFill>
            <a:srgbClr val="92D050"/>
          </a:solidFill>
          <a:ln w="38100">
            <a:solidFill>
              <a:schemeClr val="tx1"/>
            </a:solidFill>
            <a:prstDash val="solid"/>
          </a:ln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FangSong"/>
                <a:ea typeface="FangSong"/>
                <a:cs typeface="NikoshBAN" pitchFamily="2" charset="0"/>
              </a:rPr>
              <a:t>*</a:t>
            </a:r>
            <a:r>
              <a:rPr lang="bn-BD" sz="4000" dirty="0" smtClean="0">
                <a:latin typeface="FangSong"/>
                <a:ea typeface="FangSong"/>
                <a:cs typeface="NikoshBAN" pitchFamily="2" charset="0"/>
              </a:rPr>
              <a:t> দুই বা ততোধিক ইনপুট থাকবে কিন্তু আউটপুট থকবে একটি</a:t>
            </a:r>
            <a:endParaRPr lang="en-US" sz="4000" dirty="0"/>
          </a:p>
        </p:txBody>
      </p:sp>
      <p:sp>
        <p:nvSpPr>
          <p:cNvPr id="5" name="TextBox 4"/>
          <p:cNvSpPr txBox="1"/>
          <p:nvPr/>
        </p:nvSpPr>
        <p:spPr>
          <a:xfrm>
            <a:off x="762000" y="4191000"/>
            <a:ext cx="5334000" cy="1323439"/>
          </a:xfrm>
          <a:prstGeom prst="rect">
            <a:avLst/>
          </a:prstGeom>
          <a:solidFill>
            <a:srgbClr val="00B0F0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FangSong"/>
                <a:ea typeface="FangSong"/>
                <a:cs typeface="NikoshBAN" pitchFamily="2" charset="0"/>
              </a:rPr>
              <a:t>*</a:t>
            </a:r>
            <a:r>
              <a:rPr lang="bn-BD" sz="4000" dirty="0" smtClean="0">
                <a:latin typeface="FangSong"/>
                <a:ea typeface="FangSong"/>
                <a:cs typeface="NikoshBAN" pitchFamily="2" charset="0"/>
              </a:rPr>
              <a:t> ইনপুটের যে কোন একটি </a:t>
            </a:r>
            <a:r>
              <a:rPr lang="en-US" sz="4000" dirty="0" smtClean="0">
                <a:ea typeface="FangSong"/>
                <a:cs typeface="NikoshBAN" pitchFamily="2" charset="0"/>
              </a:rPr>
              <a:t>1 </a:t>
            </a:r>
            <a:r>
              <a:rPr lang="bn-BD" sz="4000" dirty="0" smtClean="0">
                <a:ea typeface="FangSong"/>
                <a:cs typeface="NikoshBAN" pitchFamily="2" charset="0"/>
              </a:rPr>
              <a:t>এর জন্য</a:t>
            </a:r>
            <a:r>
              <a:rPr lang="en-US" sz="4000" dirty="0" smtClean="0">
                <a:ea typeface="FangSong"/>
                <a:cs typeface="NikoshBAN" pitchFamily="2" charset="0"/>
              </a:rPr>
              <a:t> </a:t>
            </a:r>
            <a:r>
              <a:rPr lang="bn-BD" sz="4000" dirty="0" smtClean="0">
                <a:latin typeface="FangSong"/>
                <a:ea typeface="FangSong"/>
                <a:cs typeface="NikoshBAN" pitchFamily="2" charset="0"/>
              </a:rPr>
              <a:t>আউটপুট হবে</a:t>
            </a:r>
            <a:r>
              <a:rPr lang="en-US" sz="4000" dirty="0" smtClean="0">
                <a:latin typeface="FangSong"/>
                <a:ea typeface="FangSong"/>
                <a:cs typeface="NikoshBAN" pitchFamily="2" charset="0"/>
              </a:rPr>
              <a:t> </a:t>
            </a:r>
            <a:r>
              <a:rPr lang="en-US" sz="4000" dirty="0" smtClean="0">
                <a:ea typeface="FangSong"/>
                <a:cs typeface="NikoshBAN" pitchFamily="2" charset="0"/>
              </a:rPr>
              <a:t>1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1524000" y="2082800"/>
          <a:ext cx="6096000" cy="4165600"/>
        </p:xfrm>
        <a:graphic>
          <a:graphicData uri="http://schemas.openxmlformats.org/drawingml/2006/table">
            <a:tbl>
              <a:tblPr>
                <a:tableStyleId>{F5AB1C69-6EDB-4FF4-983F-18BD219EF322}</a:tableStyleId>
              </a:tblPr>
              <a:tblGrid>
                <a:gridCol w="2032000"/>
                <a:gridCol w="2032000"/>
                <a:gridCol w="2032000"/>
              </a:tblGrid>
              <a:tr h="83312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</a:tr>
              <a:tr h="83312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rgbClr val="00B0F0"/>
                    </a:solidFill>
                  </a:tcPr>
                </a:tc>
              </a:tr>
              <a:tr h="83312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rgbClr val="00B0F0"/>
                    </a:solidFill>
                  </a:tcPr>
                </a:tc>
              </a:tr>
              <a:tr h="83312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rgbClr val="00B0F0"/>
                    </a:solidFill>
                  </a:tcPr>
                </a:tc>
              </a:tr>
              <a:tr h="83312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2209800" y="2095500"/>
            <a:ext cx="533400" cy="70788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A</a:t>
            </a:r>
            <a:endParaRPr lang="en-US" sz="4000" dirty="0"/>
          </a:p>
        </p:txBody>
      </p:sp>
      <p:sp>
        <p:nvSpPr>
          <p:cNvPr id="11" name="TextBox 10"/>
          <p:cNvSpPr txBox="1"/>
          <p:nvPr/>
        </p:nvSpPr>
        <p:spPr>
          <a:xfrm>
            <a:off x="4203700" y="2108200"/>
            <a:ext cx="520700" cy="707886"/>
          </a:xfrm>
          <a:prstGeom prst="rect">
            <a:avLst/>
          </a:prstGeom>
          <a:solidFill>
            <a:schemeClr val="accent6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B</a:t>
            </a:r>
            <a:endParaRPr lang="en-US" sz="4000" dirty="0"/>
          </a:p>
        </p:txBody>
      </p:sp>
      <p:sp>
        <p:nvSpPr>
          <p:cNvPr id="12" name="TextBox 11"/>
          <p:cNvSpPr txBox="1"/>
          <p:nvPr/>
        </p:nvSpPr>
        <p:spPr>
          <a:xfrm>
            <a:off x="5791200" y="2133600"/>
            <a:ext cx="1524000" cy="707886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Y=A+B</a:t>
            </a:r>
            <a:endParaRPr lang="en-US" sz="4000" dirty="0"/>
          </a:p>
        </p:txBody>
      </p:sp>
      <p:sp>
        <p:nvSpPr>
          <p:cNvPr id="13" name="TextBox 12"/>
          <p:cNvSpPr txBox="1"/>
          <p:nvPr/>
        </p:nvSpPr>
        <p:spPr>
          <a:xfrm>
            <a:off x="2209800" y="2933700"/>
            <a:ext cx="533400" cy="70788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0</a:t>
            </a:r>
            <a:endParaRPr lang="en-US" sz="4000" dirty="0"/>
          </a:p>
        </p:txBody>
      </p:sp>
      <p:sp>
        <p:nvSpPr>
          <p:cNvPr id="14" name="TextBox 13"/>
          <p:cNvSpPr txBox="1"/>
          <p:nvPr/>
        </p:nvSpPr>
        <p:spPr>
          <a:xfrm>
            <a:off x="2209800" y="3822700"/>
            <a:ext cx="533400" cy="70788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0</a:t>
            </a:r>
            <a:endParaRPr lang="en-US" sz="4000" dirty="0"/>
          </a:p>
        </p:txBody>
      </p:sp>
      <p:sp>
        <p:nvSpPr>
          <p:cNvPr id="15" name="TextBox 14"/>
          <p:cNvSpPr txBox="1"/>
          <p:nvPr/>
        </p:nvSpPr>
        <p:spPr>
          <a:xfrm>
            <a:off x="2209800" y="4673600"/>
            <a:ext cx="533400" cy="707886"/>
          </a:xfrm>
          <a:prstGeom prst="rect">
            <a:avLst/>
          </a:prstGeom>
          <a:solidFill>
            <a:srgbClr val="92D050"/>
          </a:solidFill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1</a:t>
            </a:r>
            <a:endParaRPr lang="en-US" sz="4000" dirty="0"/>
          </a:p>
        </p:txBody>
      </p:sp>
      <p:sp>
        <p:nvSpPr>
          <p:cNvPr id="16" name="TextBox 15"/>
          <p:cNvSpPr txBox="1"/>
          <p:nvPr/>
        </p:nvSpPr>
        <p:spPr>
          <a:xfrm>
            <a:off x="2209800" y="5486400"/>
            <a:ext cx="533400" cy="707886"/>
          </a:xfrm>
          <a:prstGeom prst="rect">
            <a:avLst/>
          </a:prstGeom>
          <a:solidFill>
            <a:srgbClr val="92D050"/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1</a:t>
            </a:r>
            <a:endParaRPr lang="en-US" sz="4000" dirty="0"/>
          </a:p>
        </p:txBody>
      </p:sp>
      <p:sp>
        <p:nvSpPr>
          <p:cNvPr id="17" name="TextBox 16"/>
          <p:cNvSpPr txBox="1"/>
          <p:nvPr/>
        </p:nvSpPr>
        <p:spPr>
          <a:xfrm>
            <a:off x="4191000" y="3022600"/>
            <a:ext cx="533400" cy="70788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0</a:t>
            </a:r>
            <a:endParaRPr lang="en-US" sz="4000" dirty="0"/>
          </a:p>
        </p:txBody>
      </p:sp>
      <p:sp>
        <p:nvSpPr>
          <p:cNvPr id="18" name="TextBox 17"/>
          <p:cNvSpPr txBox="1"/>
          <p:nvPr/>
        </p:nvSpPr>
        <p:spPr>
          <a:xfrm>
            <a:off x="4191000" y="4648200"/>
            <a:ext cx="533400" cy="70788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0</a:t>
            </a:r>
            <a:endParaRPr lang="en-US" sz="4000" dirty="0"/>
          </a:p>
        </p:txBody>
      </p:sp>
      <p:sp>
        <p:nvSpPr>
          <p:cNvPr id="19" name="TextBox 18"/>
          <p:cNvSpPr txBox="1"/>
          <p:nvPr/>
        </p:nvSpPr>
        <p:spPr>
          <a:xfrm>
            <a:off x="4165600" y="5486400"/>
            <a:ext cx="558800" cy="707886"/>
          </a:xfrm>
          <a:prstGeom prst="rect">
            <a:avLst/>
          </a:prstGeom>
          <a:solidFill>
            <a:srgbClr val="92D050"/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1</a:t>
            </a:r>
            <a:endParaRPr lang="en-US" sz="4000" dirty="0"/>
          </a:p>
        </p:txBody>
      </p:sp>
      <p:sp>
        <p:nvSpPr>
          <p:cNvPr id="20" name="TextBox 19"/>
          <p:cNvSpPr txBox="1"/>
          <p:nvPr/>
        </p:nvSpPr>
        <p:spPr>
          <a:xfrm>
            <a:off x="6286500" y="3035300"/>
            <a:ext cx="495300" cy="70788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0</a:t>
            </a:r>
            <a:endParaRPr lang="en-US" sz="4000" dirty="0"/>
          </a:p>
        </p:txBody>
      </p:sp>
      <p:sp>
        <p:nvSpPr>
          <p:cNvPr id="21" name="TextBox 20"/>
          <p:cNvSpPr txBox="1"/>
          <p:nvPr/>
        </p:nvSpPr>
        <p:spPr>
          <a:xfrm>
            <a:off x="6286500" y="3810000"/>
            <a:ext cx="495300" cy="707886"/>
          </a:xfrm>
          <a:prstGeom prst="rect">
            <a:avLst/>
          </a:prstGeom>
          <a:solidFill>
            <a:srgbClr val="92D050"/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1</a:t>
            </a:r>
            <a:endParaRPr lang="en-US" sz="4000" dirty="0"/>
          </a:p>
        </p:txBody>
      </p:sp>
      <p:sp>
        <p:nvSpPr>
          <p:cNvPr id="22" name="TextBox 21"/>
          <p:cNvSpPr txBox="1"/>
          <p:nvPr/>
        </p:nvSpPr>
        <p:spPr>
          <a:xfrm>
            <a:off x="6286500" y="4648200"/>
            <a:ext cx="495300" cy="707886"/>
          </a:xfrm>
          <a:prstGeom prst="rect">
            <a:avLst/>
          </a:prstGeom>
          <a:solidFill>
            <a:srgbClr val="92D050"/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1</a:t>
            </a:r>
            <a:endParaRPr lang="en-US" sz="4000" dirty="0"/>
          </a:p>
        </p:txBody>
      </p:sp>
      <p:sp>
        <p:nvSpPr>
          <p:cNvPr id="23" name="TextBox 22"/>
          <p:cNvSpPr txBox="1"/>
          <p:nvPr/>
        </p:nvSpPr>
        <p:spPr>
          <a:xfrm>
            <a:off x="6286500" y="5473700"/>
            <a:ext cx="495300" cy="707886"/>
          </a:xfrm>
          <a:prstGeom prst="rect">
            <a:avLst/>
          </a:prstGeom>
          <a:solidFill>
            <a:srgbClr val="92D050"/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1</a:t>
            </a:r>
            <a:endParaRPr lang="en-US" sz="4000" dirty="0"/>
          </a:p>
        </p:txBody>
      </p:sp>
      <p:sp>
        <p:nvSpPr>
          <p:cNvPr id="24" name="TextBox 23"/>
          <p:cNvSpPr txBox="1"/>
          <p:nvPr/>
        </p:nvSpPr>
        <p:spPr>
          <a:xfrm>
            <a:off x="4191000" y="3810000"/>
            <a:ext cx="533400" cy="707886"/>
          </a:xfrm>
          <a:prstGeom prst="rect">
            <a:avLst/>
          </a:prstGeom>
          <a:solidFill>
            <a:srgbClr val="92D050"/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1</a:t>
            </a:r>
            <a:endParaRPr lang="en-US" sz="4000" dirty="0"/>
          </a:p>
        </p:txBody>
      </p:sp>
      <p:sp>
        <p:nvSpPr>
          <p:cNvPr id="25" name="Pentagon 24"/>
          <p:cNvSpPr/>
          <p:nvPr/>
        </p:nvSpPr>
        <p:spPr>
          <a:xfrm>
            <a:off x="1600200" y="139700"/>
            <a:ext cx="5715000" cy="1676400"/>
          </a:xfrm>
          <a:prstGeom prst="homePlate">
            <a:avLst/>
          </a:prstGeom>
          <a:solidFill>
            <a:schemeClr val="tx2">
              <a:lumMod val="40000"/>
              <a:lumOff val="6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>
            <a:off x="1676400" y="596900"/>
            <a:ext cx="4800600" cy="70788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OR Gate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এর সত্যক সারণী</a:t>
            </a:r>
            <a:endParaRPr 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1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2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Delay 1"/>
          <p:cNvSpPr/>
          <p:nvPr/>
        </p:nvSpPr>
        <p:spPr>
          <a:xfrm>
            <a:off x="2590800" y="2590800"/>
            <a:ext cx="3276600" cy="2133600"/>
          </a:xfrm>
          <a:prstGeom prst="flowChartDelay">
            <a:avLst/>
          </a:prstGeom>
          <a:solidFill>
            <a:srgbClr val="00B0F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457200" y="431800"/>
            <a:ext cx="8077200" cy="156966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76200"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r>
              <a:rPr lang="en-US" sz="4800" dirty="0" smtClean="0">
                <a:latin typeface="FangSong"/>
                <a:ea typeface="FangSong"/>
                <a:cs typeface="NikoshBAN" pitchFamily="2" charset="0"/>
              </a:rPr>
              <a:t>* </a:t>
            </a:r>
            <a:r>
              <a:rPr lang="en-US" sz="4800" dirty="0" smtClean="0">
                <a:cs typeface="NikoshBAN" pitchFamily="2" charset="0"/>
              </a:rPr>
              <a:t>AND Gate 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লজিক সার্কিট ও সমীকরণ :</a:t>
            </a:r>
            <a:endParaRPr lang="en-US" sz="4800" dirty="0"/>
          </a:p>
        </p:txBody>
      </p:sp>
      <p:sp>
        <p:nvSpPr>
          <p:cNvPr id="4" name="Rectangle 3"/>
          <p:cNvSpPr/>
          <p:nvPr/>
        </p:nvSpPr>
        <p:spPr>
          <a:xfrm>
            <a:off x="1066800" y="2895600"/>
            <a:ext cx="15240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066800" y="3962400"/>
            <a:ext cx="15240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5867400" y="3454400"/>
            <a:ext cx="22860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228600" y="2895600"/>
            <a:ext cx="457200" cy="584775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A</a:t>
            </a:r>
            <a:endParaRPr lang="en-US" sz="3200" dirty="0"/>
          </a:p>
        </p:txBody>
      </p:sp>
      <p:sp>
        <p:nvSpPr>
          <p:cNvPr id="8" name="TextBox 7"/>
          <p:cNvSpPr txBox="1"/>
          <p:nvPr/>
        </p:nvSpPr>
        <p:spPr>
          <a:xfrm>
            <a:off x="228600" y="3886200"/>
            <a:ext cx="457200" cy="584775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B</a:t>
            </a:r>
            <a:endParaRPr lang="en-US" sz="3200" dirty="0"/>
          </a:p>
        </p:txBody>
      </p:sp>
      <p:sp>
        <p:nvSpPr>
          <p:cNvPr id="10" name="TextBox 9"/>
          <p:cNvSpPr txBox="1"/>
          <p:nvPr/>
        </p:nvSpPr>
        <p:spPr>
          <a:xfrm>
            <a:off x="6210300" y="2667000"/>
            <a:ext cx="1752600" cy="707886"/>
          </a:xfrm>
          <a:prstGeom prst="rect">
            <a:avLst/>
          </a:prstGeom>
          <a:solidFill>
            <a:srgbClr val="00B050"/>
          </a:solidFill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Y=A.B</a:t>
            </a:r>
            <a:endParaRPr 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1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 flipH="1">
            <a:off x="1143000" y="533400"/>
            <a:ext cx="5638800" cy="1446550"/>
          </a:xfrm>
          <a:prstGeom prst="rect">
            <a:avLst/>
          </a:prstGeom>
          <a:solidFill>
            <a:srgbClr val="00B0F0"/>
          </a:solidFill>
          <a:ln w="38100">
            <a:solidFill>
              <a:srgbClr val="7030A0"/>
            </a:solidFill>
          </a:ln>
        </p:spPr>
        <p:txBody>
          <a:bodyPr wrap="square">
            <a:spAutoFit/>
          </a:bodyPr>
          <a:lstStyle/>
          <a:p>
            <a:r>
              <a:rPr lang="en-US" sz="4800" dirty="0" smtClean="0">
                <a:latin typeface="FangSong"/>
                <a:ea typeface="FangSong"/>
                <a:cs typeface="NikoshBAN" pitchFamily="2" charset="0"/>
              </a:rPr>
              <a:t>*</a:t>
            </a:r>
            <a:r>
              <a:rPr lang="bn-BD" sz="4800" dirty="0" smtClean="0">
                <a:latin typeface="NikoshBAN" pitchFamily="2" charset="0"/>
                <a:ea typeface="FangSong"/>
                <a:cs typeface="NikoshBAN" pitchFamily="2" charset="0"/>
              </a:rPr>
              <a:t> </a:t>
            </a:r>
            <a:r>
              <a:rPr lang="en-US" sz="4800" dirty="0" smtClean="0">
                <a:cs typeface="NikoshBAN" pitchFamily="2" charset="0"/>
              </a:rPr>
              <a:t> AND Gate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র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বৈশিষ্ট :</a:t>
            </a:r>
            <a:endParaRPr lang="en-US" sz="4800" dirty="0" smtClean="0">
              <a:latin typeface="NikoshBAN" pitchFamily="2" charset="0"/>
              <a:cs typeface="NikoshBAN" pitchFamily="2" charset="0"/>
            </a:endParaRPr>
          </a:p>
          <a:p>
            <a:endParaRPr lang="en-US" sz="4000" dirty="0"/>
          </a:p>
        </p:txBody>
      </p:sp>
      <p:sp>
        <p:nvSpPr>
          <p:cNvPr id="3" name="Rectangle 2"/>
          <p:cNvSpPr/>
          <p:nvPr/>
        </p:nvSpPr>
        <p:spPr>
          <a:xfrm>
            <a:off x="1143001" y="2438400"/>
            <a:ext cx="5638799" cy="1323439"/>
          </a:xfrm>
          <a:prstGeom prst="rect">
            <a:avLst/>
          </a:prstGeom>
          <a:solidFill>
            <a:srgbClr val="92D050"/>
          </a:solidFill>
          <a:ln w="57150">
            <a:solidFill>
              <a:srgbClr val="7030A0"/>
            </a:solidFill>
          </a:ln>
        </p:spPr>
        <p:txBody>
          <a:bodyPr wrap="square">
            <a:spAutoFit/>
          </a:bodyPr>
          <a:lstStyle/>
          <a:p>
            <a:r>
              <a:rPr lang="en-US" sz="4000" dirty="0" smtClean="0">
                <a:latin typeface="FangSong"/>
                <a:ea typeface="FangSong"/>
                <a:cs typeface="NikoshBAN" pitchFamily="2" charset="0"/>
              </a:rPr>
              <a:t>*</a:t>
            </a:r>
            <a:r>
              <a:rPr lang="en-US" dirty="0" smtClean="0">
                <a:latin typeface="FangSong"/>
                <a:ea typeface="FangSong"/>
                <a:cs typeface="NikoshBAN" pitchFamily="2" charset="0"/>
              </a:rPr>
              <a:t> </a:t>
            </a:r>
            <a:r>
              <a:rPr lang="bn-BD" sz="4000" dirty="0" smtClean="0">
                <a:latin typeface="FangSong"/>
                <a:ea typeface="FangSong"/>
                <a:cs typeface="NikoshBAN" pitchFamily="2" charset="0"/>
              </a:rPr>
              <a:t>দুই বা ততোধিক ইনপুট থাকবে কিন্তু আউটপুট থকবে একটি</a:t>
            </a:r>
            <a:endParaRPr lang="en-US" sz="4000" dirty="0"/>
          </a:p>
        </p:txBody>
      </p:sp>
      <p:sp>
        <p:nvSpPr>
          <p:cNvPr id="5" name="Rectangle 4"/>
          <p:cNvSpPr/>
          <p:nvPr/>
        </p:nvSpPr>
        <p:spPr>
          <a:xfrm>
            <a:off x="1206501" y="4355068"/>
            <a:ext cx="5575299" cy="1323439"/>
          </a:xfrm>
          <a:prstGeom prst="rect">
            <a:avLst/>
          </a:prstGeom>
          <a:solidFill>
            <a:srgbClr val="00B050"/>
          </a:solidFill>
          <a:ln w="57150">
            <a:solidFill>
              <a:srgbClr val="7030A0"/>
            </a:solidFill>
          </a:ln>
        </p:spPr>
        <p:txBody>
          <a:bodyPr wrap="square">
            <a:spAutoFit/>
          </a:bodyPr>
          <a:lstStyle/>
          <a:p>
            <a:r>
              <a:rPr lang="en-US" sz="4000" dirty="0" smtClean="0">
                <a:latin typeface="FangSong"/>
                <a:ea typeface="FangSong"/>
                <a:cs typeface="NikoshBAN" pitchFamily="2" charset="0"/>
              </a:rPr>
              <a:t>* </a:t>
            </a:r>
            <a:r>
              <a:rPr lang="bn-BD" sz="4000" dirty="0" smtClean="0">
                <a:latin typeface="FangSong"/>
                <a:ea typeface="FangSong"/>
                <a:cs typeface="NikoshBAN" pitchFamily="2" charset="0"/>
              </a:rPr>
              <a:t>ইনপুটের যে কোন একটি </a:t>
            </a:r>
            <a:r>
              <a:rPr lang="en-US" sz="4000" dirty="0" smtClean="0">
                <a:latin typeface="FangSong"/>
                <a:ea typeface="FangSong"/>
                <a:cs typeface="NikoshBAN" pitchFamily="2" charset="0"/>
              </a:rPr>
              <a:t>0</a:t>
            </a:r>
            <a:r>
              <a:rPr lang="en-US" sz="4000" dirty="0" smtClean="0">
                <a:ea typeface="FangSong"/>
                <a:cs typeface="NikoshBAN" pitchFamily="2" charset="0"/>
              </a:rPr>
              <a:t> </a:t>
            </a:r>
            <a:r>
              <a:rPr lang="bn-BD" sz="4000" dirty="0" smtClean="0">
                <a:ea typeface="FangSong"/>
                <a:cs typeface="NikoshBAN" pitchFamily="2" charset="0"/>
              </a:rPr>
              <a:t>এর জন্য</a:t>
            </a:r>
            <a:r>
              <a:rPr lang="en-US" sz="4000" dirty="0" smtClean="0">
                <a:ea typeface="FangSong"/>
                <a:cs typeface="NikoshBAN" pitchFamily="2" charset="0"/>
              </a:rPr>
              <a:t> </a:t>
            </a:r>
            <a:r>
              <a:rPr lang="bn-BD" sz="4000" dirty="0" smtClean="0">
                <a:latin typeface="FangSong"/>
                <a:ea typeface="FangSong"/>
                <a:cs typeface="NikoshBAN" pitchFamily="2" charset="0"/>
              </a:rPr>
              <a:t>আউটপুট হবে</a:t>
            </a:r>
            <a:r>
              <a:rPr lang="en-US" sz="4000" dirty="0" smtClean="0">
                <a:latin typeface="FangSong"/>
                <a:ea typeface="FangSong"/>
                <a:cs typeface="NikoshBAN" pitchFamily="2" charset="0"/>
              </a:rPr>
              <a:t> 0</a:t>
            </a:r>
            <a:endParaRPr 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1371600" y="1828800"/>
          <a:ext cx="6248400" cy="449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0"/>
                <a:gridCol w="2082800"/>
                <a:gridCol w="2082800"/>
              </a:tblGrid>
              <a:tr h="899160"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rgbClr val="002060"/>
                        </a:solidFill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</a:tr>
              <a:tr h="899160">
                <a:tc>
                  <a:txBody>
                    <a:bodyPr/>
                    <a:lstStyle/>
                    <a:p>
                      <a:endParaRPr lang="en-US">
                        <a:solidFill>
                          <a:srgbClr val="002060"/>
                        </a:solidFill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rgbClr val="002060"/>
                        </a:solidFill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</a:tr>
              <a:tr h="899160"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rgbClr val="002060"/>
                        </a:solidFill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rgbClr val="002060"/>
                        </a:solidFill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</a:tr>
              <a:tr h="899160">
                <a:tc>
                  <a:txBody>
                    <a:bodyPr/>
                    <a:lstStyle/>
                    <a:p>
                      <a:endParaRPr lang="en-US">
                        <a:solidFill>
                          <a:srgbClr val="002060"/>
                        </a:solidFill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rgbClr val="002060"/>
                        </a:solidFill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rgbClr val="002060"/>
                        </a:solidFill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</a:tr>
              <a:tr h="899160">
                <a:tc>
                  <a:txBody>
                    <a:bodyPr/>
                    <a:lstStyle/>
                    <a:p>
                      <a:endParaRPr lang="en-US">
                        <a:solidFill>
                          <a:srgbClr val="002060"/>
                        </a:solidFill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rgbClr val="002060"/>
                        </a:solidFill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2171700" y="1892300"/>
            <a:ext cx="571500" cy="707886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A</a:t>
            </a:r>
            <a:endParaRPr lang="en-US" sz="4000" dirty="0"/>
          </a:p>
        </p:txBody>
      </p:sp>
      <p:sp>
        <p:nvSpPr>
          <p:cNvPr id="4" name="TextBox 3"/>
          <p:cNvSpPr txBox="1"/>
          <p:nvPr/>
        </p:nvSpPr>
        <p:spPr>
          <a:xfrm>
            <a:off x="2133600" y="2819400"/>
            <a:ext cx="533400" cy="70788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0</a:t>
            </a:r>
            <a:endParaRPr lang="en-US" sz="4000" dirty="0"/>
          </a:p>
        </p:txBody>
      </p:sp>
      <p:sp>
        <p:nvSpPr>
          <p:cNvPr id="5" name="TextBox 4"/>
          <p:cNvSpPr txBox="1"/>
          <p:nvPr/>
        </p:nvSpPr>
        <p:spPr>
          <a:xfrm>
            <a:off x="2120900" y="3733800"/>
            <a:ext cx="546100" cy="70788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0</a:t>
            </a:r>
            <a:endParaRPr lang="en-US" sz="4000" dirty="0"/>
          </a:p>
        </p:txBody>
      </p:sp>
      <p:sp>
        <p:nvSpPr>
          <p:cNvPr id="6" name="TextBox 5"/>
          <p:cNvSpPr txBox="1"/>
          <p:nvPr/>
        </p:nvSpPr>
        <p:spPr>
          <a:xfrm>
            <a:off x="2095500" y="4648200"/>
            <a:ext cx="571500" cy="707886"/>
          </a:xfrm>
          <a:prstGeom prst="rect">
            <a:avLst/>
          </a:prstGeom>
          <a:solidFill>
            <a:srgbClr val="00B050"/>
          </a:solidFill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1</a:t>
            </a:r>
            <a:endParaRPr lang="en-US" sz="4000" dirty="0"/>
          </a:p>
        </p:txBody>
      </p:sp>
      <p:sp>
        <p:nvSpPr>
          <p:cNvPr id="7" name="TextBox 6"/>
          <p:cNvSpPr txBox="1"/>
          <p:nvPr/>
        </p:nvSpPr>
        <p:spPr>
          <a:xfrm>
            <a:off x="2082800" y="5511800"/>
            <a:ext cx="571500" cy="707886"/>
          </a:xfrm>
          <a:prstGeom prst="rect">
            <a:avLst/>
          </a:prstGeom>
          <a:solidFill>
            <a:srgbClr val="00B050"/>
          </a:solidFill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1</a:t>
            </a:r>
            <a:endParaRPr lang="en-US" sz="4000" dirty="0"/>
          </a:p>
        </p:txBody>
      </p:sp>
      <p:sp>
        <p:nvSpPr>
          <p:cNvPr id="8" name="TextBox 7"/>
          <p:cNvSpPr txBox="1"/>
          <p:nvPr/>
        </p:nvSpPr>
        <p:spPr>
          <a:xfrm>
            <a:off x="4191000" y="1905000"/>
            <a:ext cx="571500" cy="707886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B</a:t>
            </a:r>
            <a:endParaRPr lang="en-US" sz="4000" dirty="0"/>
          </a:p>
        </p:txBody>
      </p:sp>
      <p:sp>
        <p:nvSpPr>
          <p:cNvPr id="9" name="TextBox 8"/>
          <p:cNvSpPr txBox="1"/>
          <p:nvPr/>
        </p:nvSpPr>
        <p:spPr>
          <a:xfrm>
            <a:off x="4165600" y="2806700"/>
            <a:ext cx="571500" cy="70788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0</a:t>
            </a:r>
            <a:endParaRPr lang="en-US" sz="4000" dirty="0"/>
          </a:p>
        </p:txBody>
      </p:sp>
      <p:sp>
        <p:nvSpPr>
          <p:cNvPr id="10" name="TextBox 9"/>
          <p:cNvSpPr txBox="1"/>
          <p:nvPr/>
        </p:nvSpPr>
        <p:spPr>
          <a:xfrm>
            <a:off x="4152900" y="3733800"/>
            <a:ext cx="571500" cy="707886"/>
          </a:xfrm>
          <a:prstGeom prst="rect">
            <a:avLst/>
          </a:prstGeom>
          <a:solidFill>
            <a:srgbClr val="00B050"/>
          </a:solidFill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1</a:t>
            </a:r>
            <a:endParaRPr lang="en-US" sz="4000" dirty="0"/>
          </a:p>
        </p:txBody>
      </p:sp>
      <p:sp>
        <p:nvSpPr>
          <p:cNvPr id="11" name="TextBox 10"/>
          <p:cNvSpPr txBox="1"/>
          <p:nvPr/>
        </p:nvSpPr>
        <p:spPr>
          <a:xfrm>
            <a:off x="4127500" y="4648200"/>
            <a:ext cx="571500" cy="70788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0</a:t>
            </a:r>
            <a:endParaRPr lang="en-US" sz="4000" dirty="0"/>
          </a:p>
        </p:txBody>
      </p:sp>
      <p:sp>
        <p:nvSpPr>
          <p:cNvPr id="12" name="TextBox 11"/>
          <p:cNvSpPr txBox="1"/>
          <p:nvPr/>
        </p:nvSpPr>
        <p:spPr>
          <a:xfrm>
            <a:off x="4127500" y="5537200"/>
            <a:ext cx="571500" cy="707886"/>
          </a:xfrm>
          <a:prstGeom prst="rect">
            <a:avLst/>
          </a:prstGeom>
          <a:solidFill>
            <a:srgbClr val="00B050"/>
          </a:solidFill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1</a:t>
            </a:r>
            <a:endParaRPr lang="en-US" sz="4000" dirty="0"/>
          </a:p>
        </p:txBody>
      </p:sp>
      <p:sp>
        <p:nvSpPr>
          <p:cNvPr id="13" name="TextBox 12"/>
          <p:cNvSpPr txBox="1"/>
          <p:nvPr/>
        </p:nvSpPr>
        <p:spPr>
          <a:xfrm>
            <a:off x="5867400" y="1981200"/>
            <a:ext cx="1447800" cy="70788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Y=A.B</a:t>
            </a:r>
            <a:endParaRPr lang="en-US" sz="4000" dirty="0"/>
          </a:p>
        </p:txBody>
      </p:sp>
      <p:sp>
        <p:nvSpPr>
          <p:cNvPr id="14" name="TextBox 13"/>
          <p:cNvSpPr txBox="1"/>
          <p:nvPr/>
        </p:nvSpPr>
        <p:spPr>
          <a:xfrm>
            <a:off x="6261100" y="2819400"/>
            <a:ext cx="495300" cy="70788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0</a:t>
            </a:r>
            <a:endParaRPr lang="en-US" sz="4000" dirty="0"/>
          </a:p>
        </p:txBody>
      </p:sp>
      <p:sp>
        <p:nvSpPr>
          <p:cNvPr id="15" name="TextBox 14"/>
          <p:cNvSpPr txBox="1"/>
          <p:nvPr/>
        </p:nvSpPr>
        <p:spPr>
          <a:xfrm>
            <a:off x="6261100" y="3733800"/>
            <a:ext cx="520700" cy="70788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0</a:t>
            </a:r>
            <a:endParaRPr lang="en-US" sz="4000" dirty="0"/>
          </a:p>
        </p:txBody>
      </p:sp>
      <p:sp>
        <p:nvSpPr>
          <p:cNvPr id="16" name="TextBox 15"/>
          <p:cNvSpPr txBox="1"/>
          <p:nvPr/>
        </p:nvSpPr>
        <p:spPr>
          <a:xfrm>
            <a:off x="6235700" y="4622800"/>
            <a:ext cx="546100" cy="70788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0</a:t>
            </a:r>
            <a:endParaRPr lang="en-US" sz="4000" dirty="0"/>
          </a:p>
        </p:txBody>
      </p:sp>
      <p:sp>
        <p:nvSpPr>
          <p:cNvPr id="17" name="TextBox 16"/>
          <p:cNvSpPr txBox="1"/>
          <p:nvPr/>
        </p:nvSpPr>
        <p:spPr>
          <a:xfrm>
            <a:off x="6223000" y="5511800"/>
            <a:ext cx="571500" cy="707886"/>
          </a:xfrm>
          <a:prstGeom prst="rect">
            <a:avLst/>
          </a:prstGeom>
          <a:solidFill>
            <a:srgbClr val="00B050"/>
          </a:solidFill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1</a:t>
            </a:r>
            <a:endParaRPr lang="en-US" sz="4000" dirty="0"/>
          </a:p>
        </p:txBody>
      </p:sp>
      <p:sp>
        <p:nvSpPr>
          <p:cNvPr id="19" name="TextBox 18"/>
          <p:cNvSpPr txBox="1"/>
          <p:nvPr/>
        </p:nvSpPr>
        <p:spPr>
          <a:xfrm>
            <a:off x="1600200" y="508000"/>
            <a:ext cx="5410200" cy="707886"/>
          </a:xfrm>
          <a:prstGeom prst="rect">
            <a:avLst/>
          </a:prstGeom>
          <a:solidFill>
            <a:srgbClr val="FFC000"/>
          </a:solidFill>
          <a:ln w="762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AND Gate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 এর সত্যক সারণী</a:t>
            </a:r>
            <a:endParaRPr 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lowchart: Extract 2"/>
          <p:cNvSpPr/>
          <p:nvPr/>
        </p:nvSpPr>
        <p:spPr>
          <a:xfrm rot="5400000">
            <a:off x="2565400" y="2641600"/>
            <a:ext cx="2819400" cy="3022600"/>
          </a:xfrm>
          <a:prstGeom prst="flowChartExtra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5461000" y="4025900"/>
            <a:ext cx="2362200" cy="26670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838200" y="4038600"/>
            <a:ext cx="1600200" cy="3048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03200" y="3822700"/>
            <a:ext cx="533400" cy="707886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A</a:t>
            </a:r>
            <a:endParaRPr lang="en-US" sz="4000" dirty="0"/>
          </a:p>
        </p:txBody>
      </p:sp>
      <p:sp>
        <p:nvSpPr>
          <p:cNvPr id="7" name="TextBox 6"/>
          <p:cNvSpPr txBox="1"/>
          <p:nvPr/>
        </p:nvSpPr>
        <p:spPr>
          <a:xfrm>
            <a:off x="5943600" y="3009900"/>
            <a:ext cx="1219200" cy="83099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4800" dirty="0" smtClean="0"/>
              <a:t>Y=A</a:t>
            </a:r>
            <a:endParaRPr lang="en-US" sz="4800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6692900" y="3187700"/>
            <a:ext cx="228600" cy="158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295400" y="762000"/>
            <a:ext cx="5334000" cy="1323439"/>
          </a:xfrm>
          <a:prstGeom prst="rect">
            <a:avLst/>
          </a:prstGeom>
          <a:solidFill>
            <a:srgbClr val="92D050"/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NOT Gate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এর লজিক সার্কিট ও সমীকরণ:</a:t>
            </a:r>
            <a:endParaRPr 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3" dur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1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28800" y="457200"/>
            <a:ext cx="4953000" cy="83099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762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4800" dirty="0" smtClean="0"/>
              <a:t>NOT Gate 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এর বৈশিষ্ট:</a:t>
            </a:r>
            <a:endParaRPr lang="en-US" sz="4800" dirty="0"/>
          </a:p>
        </p:txBody>
      </p:sp>
      <p:sp>
        <p:nvSpPr>
          <p:cNvPr id="3" name="TextBox 2"/>
          <p:cNvSpPr txBox="1"/>
          <p:nvPr/>
        </p:nvSpPr>
        <p:spPr>
          <a:xfrm>
            <a:off x="1828800" y="2197100"/>
            <a:ext cx="4800600" cy="132343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57150"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FangSong"/>
                <a:ea typeface="FangSong"/>
                <a:cs typeface="NikoshBAN" pitchFamily="2" charset="0"/>
              </a:rPr>
              <a:t>*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ইনপুট থাকবে একটি এবং আউটপুটও হবে একটি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371600" y="4343400"/>
            <a:ext cx="6019800" cy="769441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57150">
            <a:solidFill>
              <a:schemeClr val="accent5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4400" dirty="0" smtClean="0">
                <a:latin typeface="FangSong"/>
                <a:ea typeface="FangSong"/>
                <a:cs typeface="NikoshBAN" pitchFamily="2" charset="0"/>
              </a:rPr>
              <a:t>* 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আউটপুট হবে ইনপুটের উল্টো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1524000" y="2209800"/>
          <a:ext cx="4953000" cy="3276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76500"/>
                <a:gridCol w="2476500"/>
              </a:tblGrid>
              <a:tr h="10922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</a:tr>
              <a:tr h="10922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rgbClr val="00B0F0"/>
                    </a:solidFill>
                  </a:tcPr>
                </a:tc>
              </a:tr>
              <a:tr h="10922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2400300" y="2387600"/>
            <a:ext cx="533400" cy="707886"/>
          </a:xfrm>
          <a:prstGeom prst="rect">
            <a:avLst/>
          </a:prstGeom>
          <a:solidFill>
            <a:schemeClr val="accent6">
              <a:lumMod val="75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A</a:t>
            </a:r>
            <a:endParaRPr lang="en-US" sz="4000" dirty="0"/>
          </a:p>
        </p:txBody>
      </p:sp>
      <p:sp>
        <p:nvSpPr>
          <p:cNvPr id="4" name="TextBox 3"/>
          <p:cNvSpPr txBox="1"/>
          <p:nvPr/>
        </p:nvSpPr>
        <p:spPr>
          <a:xfrm>
            <a:off x="2362200" y="3505200"/>
            <a:ext cx="533400" cy="70788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38100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0</a:t>
            </a:r>
            <a:endParaRPr lang="en-US" sz="4000" dirty="0"/>
          </a:p>
        </p:txBody>
      </p:sp>
      <p:sp>
        <p:nvSpPr>
          <p:cNvPr id="5" name="TextBox 4"/>
          <p:cNvSpPr txBox="1"/>
          <p:nvPr/>
        </p:nvSpPr>
        <p:spPr>
          <a:xfrm>
            <a:off x="2362200" y="4572000"/>
            <a:ext cx="533400" cy="707886"/>
          </a:xfrm>
          <a:prstGeom prst="rect">
            <a:avLst/>
          </a:prstGeom>
          <a:solidFill>
            <a:srgbClr val="92D050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1</a:t>
            </a:r>
            <a:endParaRPr lang="en-US" sz="4000" dirty="0"/>
          </a:p>
        </p:txBody>
      </p:sp>
      <p:sp>
        <p:nvSpPr>
          <p:cNvPr id="6" name="TextBox 5"/>
          <p:cNvSpPr txBox="1"/>
          <p:nvPr/>
        </p:nvSpPr>
        <p:spPr>
          <a:xfrm>
            <a:off x="4635500" y="2362200"/>
            <a:ext cx="1168400" cy="707886"/>
          </a:xfrm>
          <a:prstGeom prst="rect">
            <a:avLst/>
          </a:prstGeom>
          <a:solidFill>
            <a:srgbClr val="FFC000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Y=A</a:t>
            </a:r>
            <a:endParaRPr lang="en-US" sz="4000" dirty="0"/>
          </a:p>
        </p:txBody>
      </p:sp>
      <p:sp>
        <p:nvSpPr>
          <p:cNvPr id="7" name="TextBox 6"/>
          <p:cNvSpPr txBox="1"/>
          <p:nvPr/>
        </p:nvSpPr>
        <p:spPr>
          <a:xfrm>
            <a:off x="4902200" y="3505200"/>
            <a:ext cx="533400" cy="707886"/>
          </a:xfrm>
          <a:prstGeom prst="rect">
            <a:avLst/>
          </a:prstGeom>
          <a:solidFill>
            <a:srgbClr val="92D050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1</a:t>
            </a:r>
            <a:endParaRPr lang="en-US" sz="4000" dirty="0"/>
          </a:p>
        </p:txBody>
      </p:sp>
      <p:sp>
        <p:nvSpPr>
          <p:cNvPr id="8" name="TextBox 7"/>
          <p:cNvSpPr txBox="1"/>
          <p:nvPr/>
        </p:nvSpPr>
        <p:spPr>
          <a:xfrm>
            <a:off x="4914900" y="4495800"/>
            <a:ext cx="533400" cy="70788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0</a:t>
            </a:r>
            <a:endParaRPr lang="en-US" sz="4000" dirty="0"/>
          </a:p>
        </p:txBody>
      </p:sp>
      <p:cxnSp>
        <p:nvCxnSpPr>
          <p:cNvPr id="13" name="Straight Connector 12"/>
          <p:cNvCxnSpPr/>
          <p:nvPr/>
        </p:nvCxnSpPr>
        <p:spPr>
          <a:xfrm>
            <a:off x="5270500" y="2476500"/>
            <a:ext cx="228600" cy="1588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1676400" y="533400"/>
            <a:ext cx="4953000" cy="707886"/>
          </a:xfrm>
          <a:prstGeom prst="rect">
            <a:avLst/>
          </a:prstGeom>
          <a:solidFill>
            <a:schemeClr val="accent6">
              <a:lumMod val="75000"/>
            </a:schemeClr>
          </a:solidFill>
          <a:ln w="762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NOT Gate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 সত্যক সারণী:</a:t>
            </a:r>
            <a:endParaRPr 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1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2133600" y="368300"/>
            <a:ext cx="3962400" cy="1676400"/>
          </a:xfrm>
          <a:prstGeom prst="ellipse">
            <a:avLst/>
          </a:prstGeom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124200" y="838200"/>
            <a:ext cx="1981200" cy="707886"/>
          </a:xfrm>
          <a:prstGeom prst="rect">
            <a:avLst/>
          </a:prstGeom>
          <a:solidFill>
            <a:schemeClr val="accent6">
              <a:lumMod val="75000"/>
            </a:schemeClr>
          </a:solidFill>
          <a:ln w="381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দলীয় কাজ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24000" y="2654300"/>
            <a:ext cx="5029200" cy="707886"/>
          </a:xfrm>
          <a:prstGeom prst="rect">
            <a:avLst/>
          </a:prstGeom>
          <a:solidFill>
            <a:srgbClr val="92D050"/>
          </a:solidFill>
          <a:ln w="38100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FangSong"/>
                <a:ea typeface="FangSong"/>
                <a:cs typeface="NikoshBAN" pitchFamily="2" charset="0"/>
              </a:rPr>
              <a:t>☆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পদ্মা দল: লজিক গেট কী?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600200" y="3784600"/>
            <a:ext cx="4876800" cy="707886"/>
          </a:xfrm>
          <a:prstGeom prst="rect">
            <a:avLst/>
          </a:prstGeom>
          <a:solidFill>
            <a:srgbClr val="00B0F0"/>
          </a:solidFill>
          <a:ln w="38100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FangSong"/>
                <a:ea typeface="FangSong"/>
                <a:cs typeface="NikoshBAN" pitchFamily="2" charset="0"/>
              </a:rPr>
              <a:t>☆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যমুনা দল: ইনপুট কী?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47800" y="4876800"/>
            <a:ext cx="5181600" cy="70788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38100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FangSong"/>
                <a:ea typeface="FangSong"/>
                <a:cs typeface="NikoshBAN" pitchFamily="2" charset="0"/>
              </a:rPr>
              <a:t>☆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মেঘনা দল: আউটপুট কী?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xagon 1"/>
          <p:cNvSpPr/>
          <p:nvPr/>
        </p:nvSpPr>
        <p:spPr>
          <a:xfrm>
            <a:off x="2667000" y="838200"/>
            <a:ext cx="3505200" cy="1371600"/>
          </a:xfrm>
          <a:prstGeom prst="hexagon">
            <a:avLst/>
          </a:prstGeom>
          <a:ln w="76200">
            <a:solidFill>
              <a:srgbClr val="7030A0"/>
            </a:solidFill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213100" y="1117600"/>
            <a:ext cx="2362200" cy="707886"/>
          </a:xfrm>
          <a:prstGeom prst="rect">
            <a:avLst/>
          </a:prstGeom>
          <a:solidFill>
            <a:schemeClr val="accent6"/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বাড়ির কাজ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Flowchart: Punched Tape 3"/>
          <p:cNvSpPr/>
          <p:nvPr/>
        </p:nvSpPr>
        <p:spPr>
          <a:xfrm>
            <a:off x="1143000" y="2895600"/>
            <a:ext cx="6858000" cy="2590800"/>
          </a:xfrm>
          <a:prstGeom prst="flowChartPunchedTape">
            <a:avLst/>
          </a:prstGeom>
          <a:ln w="762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422400" y="3810000"/>
            <a:ext cx="6324600" cy="769441"/>
          </a:xfrm>
          <a:prstGeom prst="rect">
            <a:avLst/>
          </a:prstGeom>
          <a:solidFill>
            <a:srgbClr val="92D050"/>
          </a:solidFill>
          <a:ln w="57150">
            <a:solidFill>
              <a:srgbClr val="000099"/>
            </a:solidFill>
          </a:ln>
        </p:spPr>
        <p:txBody>
          <a:bodyPr wrap="square" rtlCol="0">
            <a:spAutoFit/>
          </a:bodyPr>
          <a:lstStyle/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মৌলিক লজিকগুলোর ব্যবহার লিখ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90900" y="457200"/>
            <a:ext cx="1981200" cy="92333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762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 descr="r-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600" y="1752600"/>
            <a:ext cx="6858000" cy="43433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6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572</TotalTime>
  <Words>291</Words>
  <Application>Microsoft Office PowerPoint</Application>
  <PresentationFormat>On-screen Show (4:3)</PresentationFormat>
  <Paragraphs>86</Paragraphs>
  <Slides>20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2" baseType="lpstr">
      <vt:lpstr>Office Theme</vt:lpstr>
      <vt:lpstr>Packager Shell Object</vt:lpstr>
      <vt:lpstr>সকলকে শুভেচ্ছা</vt:lpstr>
      <vt:lpstr>শেখ সাবীর আলী প্রভাষক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Rahinur</dc:creator>
  <cp:lastModifiedBy>sabir</cp:lastModifiedBy>
  <cp:revision>210</cp:revision>
  <dcterms:created xsi:type="dcterms:W3CDTF">2013-06-02T04:21:59Z</dcterms:created>
  <dcterms:modified xsi:type="dcterms:W3CDTF">2013-10-30T16:08:07Z</dcterms:modified>
</cp:coreProperties>
</file>